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charts/chart1.xml" ContentType="application/vnd.openxmlformats-officedocument.drawingml.chart+xml"/>
  <Override PartName="/ppt/notesSlides/notesSlide1.xml" ContentType="application/vnd.openxmlformats-officedocument.presentationml.notesSlide+xml"/>
  <Override PartName="/ppt/media/image4.jpeg" ContentType="image/jpeg"/>
  <Override PartName="/ppt/media/image5.jpeg" ContentType="image/jpeg"/>
  <Override PartName="/ppt/notesSlides/notesSlide2.xml" ContentType="application/vnd.openxmlformats-officedocument.presentationml.notesSlide+xml"/>
  <Override PartName="/ppt/media/image6.jpeg" ContentType="image/jpeg"/>
  <Override PartName="/ppt/notesSlides/notesSlide3.xml" ContentType="application/vnd.openxmlformats-officedocument.presentationml.notesSlide+xml"/>
  <Override PartName="/ppt/media/image7.jpeg" ContentType="image/jpeg"/>
  <Override PartName="/ppt/media/image8.jpeg" ContentType="image/jpeg"/>
  <Override PartName="/ppt/media/image9.jpeg" ContentType="image/jpeg"/>
  <Override PartName="/ppt/notesSlides/notesSlide4.xml" ContentType="application/vnd.openxmlformats-officedocument.presentationml.notesSlide+xml"/>
  <Override PartName="/ppt/media/image10.jpeg" ContentType="image/jpeg"/>
  <Override PartName="/ppt/media/image11.jpeg" ContentType="image/jpeg"/>
  <Override PartName="/ppt/media/image12.jpeg" ContentType="image/jpeg"/>
  <Override PartName="/ppt/notesSlides/notesSlide5.xml" ContentType="application/vnd.openxmlformats-officedocument.presentationml.notesSlide+xml"/>
  <Override PartName="/ppt/media/image13.jpeg" ContentType="image/jpeg"/>
  <Override PartName="/ppt/media/image14.jpeg" ContentType="image/jpeg"/>
  <Override PartName="/ppt/media/image15.jpeg" ContentType="image/jpeg"/>
  <Override PartName="/ppt/media/image16.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6858000"/>
  <p:notesSz cx="6858000" cy="9144000"/>
  <p:defaultTextStyle>
    <a:lvl1pPr>
      <a:defRPr>
        <a:latin typeface="+mj-lt"/>
        <a:ea typeface="+mj-ea"/>
        <a:cs typeface="+mj-cs"/>
        <a:sym typeface="Helvetica Neue"/>
      </a:defRPr>
    </a:lvl1pPr>
    <a:lvl2pPr>
      <a:defRPr>
        <a:latin typeface="+mj-lt"/>
        <a:ea typeface="+mj-ea"/>
        <a:cs typeface="+mj-cs"/>
        <a:sym typeface="Helvetica Neue"/>
      </a:defRPr>
    </a:lvl2pPr>
    <a:lvl3pPr>
      <a:defRPr>
        <a:latin typeface="+mj-lt"/>
        <a:ea typeface="+mj-ea"/>
        <a:cs typeface="+mj-cs"/>
        <a:sym typeface="Helvetica Neue"/>
      </a:defRPr>
    </a:lvl3pPr>
    <a:lvl4pPr>
      <a:defRPr>
        <a:latin typeface="+mj-lt"/>
        <a:ea typeface="+mj-ea"/>
        <a:cs typeface="+mj-cs"/>
        <a:sym typeface="Helvetica Neue"/>
      </a:defRPr>
    </a:lvl4pPr>
    <a:lvl5pPr>
      <a:defRPr>
        <a:latin typeface="+mj-lt"/>
        <a:ea typeface="+mj-ea"/>
        <a:cs typeface="+mj-cs"/>
        <a:sym typeface="Helvetica Neue"/>
      </a:defRPr>
    </a:lvl5pPr>
    <a:lvl6pPr>
      <a:defRPr>
        <a:latin typeface="+mj-lt"/>
        <a:ea typeface="+mj-ea"/>
        <a:cs typeface="+mj-cs"/>
        <a:sym typeface="Helvetica Neue"/>
      </a:defRPr>
    </a:lvl6pPr>
    <a:lvl7pPr>
      <a:defRPr>
        <a:latin typeface="+mj-lt"/>
        <a:ea typeface="+mj-ea"/>
        <a:cs typeface="+mj-cs"/>
        <a:sym typeface="Helvetica Neue"/>
      </a:defRPr>
    </a:lvl7pPr>
    <a:lvl8pPr>
      <a:defRPr>
        <a:latin typeface="+mj-lt"/>
        <a:ea typeface="+mj-ea"/>
        <a:cs typeface="+mj-cs"/>
        <a:sym typeface="Helvetica Neue"/>
      </a:defRPr>
    </a:lvl8pPr>
    <a:lvl9pPr>
      <a:defRPr>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view3D>
      <c:rotX val="50"/>
      <c:hPercent val="25"/>
      <c:rotY val="0"/>
      <c:depthPercent val="100"/>
      <c:rAngAx val="0"/>
      <c:perspective val="30"/>
    </c:view3D>
    <c:floor/>
    <c:sideWall/>
    <c:backWall/>
    <c:plotArea>
      <c:layout>
        <c:manualLayout>
          <c:layoutTarget val="inner"/>
          <c:xMode val="edge"/>
          <c:yMode val="edge"/>
          <c:x val="0.0966833"/>
          <c:y val="0.005"/>
          <c:w val="0.868237"/>
          <c:h val="0.916551"/>
        </c:manualLayout>
      </c:layout>
      <c:pie3DChart>
        <c:varyColors val="0"/>
        <c:ser>
          <c:idx val="0"/>
          <c:order val="0"/>
          <c:tx>
            <c:strRef>
              <c:f>Sheet1!$A$2</c:f>
              <c:strCache>
                <c:pt idx="0">
                  <c:v>销售额</c:v>
                </c:pt>
              </c:strCache>
            </c:strRef>
          </c:tx>
          <c:spPr>
            <a:solidFill>
              <a:srgbClr val="0070C0"/>
            </a:solidFill>
            <a:ln w="12700" cap="flat">
              <a:noFill/>
              <a:miter lim="400000"/>
            </a:ln>
            <a:effectLst/>
          </c:spPr>
          <c:explosion val="25"/>
          <c:dPt>
            <c:idx val="0"/>
            <c:explosion val="25"/>
            <c:spPr>
              <a:solidFill>
                <a:srgbClr val="0070C0"/>
              </a:solidFill>
              <a:ln w="12700" cap="flat">
                <a:noFill/>
                <a:miter lim="400000"/>
              </a:ln>
              <a:effectLst/>
            </c:spPr>
          </c:dPt>
          <c:dPt>
            <c:idx val="1"/>
            <c:explosion val="25"/>
            <c:spPr>
              <a:solidFill>
                <a:srgbClr val="A6A6A6"/>
              </a:solidFill>
              <a:ln w="12700" cap="flat">
                <a:noFill/>
                <a:miter lim="400000"/>
              </a:ln>
              <a:effectLst/>
            </c:spPr>
          </c:dPt>
          <c:dLbls>
            <c:dLbl>
              <c:idx val="0"/>
              <c:numFmt formatCode="0%" sourceLinked="0"/>
              <c:txPr>
                <a:bodyPr/>
                <a:lstStyle/>
                <a:p>
                  <a:pPr lvl="0">
                    <a:defRPr b="1" i="0" strike="noStrike" sz="2000" u="none">
                      <a:solidFill>
                        <a:srgbClr val="000000"/>
                      </a:solidFill>
                      <a:effectLst/>
                      <a:latin typeface="Arial"/>
                    </a:defRPr>
                  </a:pPr>
                  <a:r>
                    <a:rPr b="1" i="0" strike="noStrike" sz="2000" u="none">
                      <a:solidFill>
                        <a:srgbClr val="000000"/>
                      </a:solidFill>
                      <a:effectLst/>
                      <a:latin typeface="Arial"/>
                    </a:rPr>
                    <a:t/>
                  </a:r>
                </a:p>
              </c:txPr>
              <c:dLblPos val="ctr"/>
              <c:showLegendKey val="0"/>
              <c:showVal val="0"/>
              <c:showCatName val="1"/>
              <c:showSerName val="0"/>
              <c:showPercent val="1"/>
              <c:showBubbleSize val="0"/>
            </c:dLbl>
            <c:dLbl>
              <c:idx val="1"/>
              <c:numFmt formatCode="0%" sourceLinked="0"/>
              <c:txPr>
                <a:bodyPr/>
                <a:lstStyle/>
                <a:p>
                  <a:pPr lvl="0">
                    <a:defRPr b="1" i="0" strike="noStrike" sz="2000" u="none">
                      <a:solidFill>
                        <a:srgbClr val="000000"/>
                      </a:solidFill>
                      <a:effectLst/>
                      <a:latin typeface="Arial"/>
                    </a:defRPr>
                  </a:pPr>
                  <a:r>
                    <a:rPr b="1" i="0" strike="noStrike" sz="2000" u="none">
                      <a:solidFill>
                        <a:srgbClr val="000000"/>
                      </a:solidFill>
                      <a:effectLst/>
                      <a:latin typeface="Arial"/>
                    </a:rPr>
                    <a:t/>
                  </a:r>
                </a:p>
              </c:txPr>
              <c:dLblPos val="ctr"/>
              <c:showLegendKey val="0"/>
              <c:showVal val="0"/>
              <c:showCatName val="1"/>
              <c:showSerName val="0"/>
              <c:showPercent val="1"/>
              <c:showBubbleSize val="0"/>
            </c:dLbl>
            <c:numFmt formatCode="0%" sourceLinked="0"/>
            <c:txPr>
              <a:bodyPr/>
              <a:lstStyle/>
              <a:p>
                <a:pPr lvl="0">
                  <a:defRPr b="1" i="0" strike="noStrike" sz="2000" u="none">
                    <a:solidFill>
                      <a:srgbClr val="000000"/>
                    </a:solidFill>
                    <a:effectLst/>
                    <a:latin typeface="Arial"/>
                  </a:defRPr>
                </a:pPr>
                <a:r>
                  <a:rPr b="1" i="0" strike="noStrike" sz="2000" u="none">
                    <a:solidFill>
                      <a:srgbClr val="000000"/>
                    </a:solidFill>
                    <a:effectLst/>
                    <a:latin typeface="Arial"/>
                  </a:rPr>
                  <a:t/>
                </a:r>
              </a:p>
            </c:txPr>
            <c:dLblPos val="ctr"/>
            <c:showLegendKey val="0"/>
            <c:showVal val="0"/>
            <c:showCatName val="1"/>
            <c:showSerName val="0"/>
            <c:showPercent val="1"/>
            <c:showBubbleSize val="0"/>
            <c:showLeaderLines val="0"/>
          </c:dLbls>
          <c:cat>
            <c:strRef>
              <c:f>Sheet1!$B$1:$C$1</c:f>
              <c:strCache>
                <c:ptCount val="2"/>
                <c:pt idx="0">
                  <c:v>CKD患者</c:v>
                </c:pt>
                <c:pt idx="1">
                  <c:v>非CKD患者</c:v>
                </c:pt>
              </c:strCache>
            </c:strRef>
          </c:cat>
          <c:val>
            <c:numRef>
              <c:f>Sheet1!$B$2:$C$2</c:f>
              <c:numCache>
                <c:ptCount val="2"/>
                <c:pt idx="0">
                  <c:v>0.108000</c:v>
                </c:pt>
                <c:pt idx="1">
                  <c:v>0.892000</c:v>
                </c:pt>
              </c:numCache>
            </c:numRef>
          </c:val>
        </c:ser>
      </c:pie3D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p:nvPr>
            <p:ph type="sldImg"/>
          </p:nvPr>
        </p:nvSpPr>
        <p:spPr>
          <a:xfrm>
            <a:off x="1143000" y="685800"/>
            <a:ext cx="4572000" cy="3429000"/>
          </a:xfrm>
          <a:prstGeom prst="rect">
            <a:avLst/>
          </a:prstGeom>
        </p:spPr>
        <p:txBody>
          <a:bodyPr/>
          <a:lstStyle/>
          <a:p>
            <a:pPr lvl="0"/>
          </a:p>
        </p:txBody>
      </p:sp>
      <p:sp>
        <p:nvSpPr>
          <p:cNvPr id="47" name="Shape 47"/>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sldImg"/>
          </p:nvPr>
        </p:nvSpPr>
        <p:spPr>
          <a:prstGeom prst="rect">
            <a:avLst/>
          </a:prstGeom>
        </p:spPr>
        <p:txBody>
          <a:bodyPr/>
          <a:lstStyle/>
          <a:p>
            <a:pPr lvl="0"/>
          </a:p>
        </p:txBody>
      </p:sp>
      <p:sp>
        <p:nvSpPr>
          <p:cNvPr id="70" name="Shape 70"/>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【更改文字】：将标题框及正文框中的文字可直接改为您所需文字</a:t>
            </a:r>
            <a:br>
              <a:rPr sz="1200"/>
            </a:br>
            <a:r>
              <a:rPr sz="1200"/>
              <a:t>【更改图片】：点中图片》绘图工具》格式》填充》图片》选择您需要展示的图片</a:t>
            </a:r>
            <a:br>
              <a:rPr sz="1200"/>
            </a:br>
            <a:r>
              <a:rPr sz="1200"/>
              <a:t>【增加减少图片】：直接复制粘贴图片来增加图片数，复制后更改方法见【更改图片】</a:t>
            </a:r>
            <a:br>
              <a:rPr sz="1200"/>
            </a:br>
            <a:r>
              <a:rPr sz="1200"/>
              <a:t>【更改图片色彩】：点中图片》图片工具》格式》色彩（重新着色）》选择您喜欢的色彩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lvl="0"/>
          </a:p>
        </p:txBody>
      </p:sp>
      <p:sp>
        <p:nvSpPr>
          <p:cNvPr id="138" name="Shape 138"/>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【更改文字】：将标题框及正文框中的文字可直接改为您所需文字</a:t>
            </a:r>
            <a:br>
              <a:rPr sz="1200"/>
            </a:br>
            <a:r>
              <a:rPr sz="1200"/>
              <a:t>【更改图片】：点中图片》绘图工具》格式》填充》图片》选择您需要展示的图片</a:t>
            </a:r>
            <a:br>
              <a:rPr sz="1200"/>
            </a:br>
            <a:r>
              <a:rPr sz="1200"/>
              <a:t>【增加减少图片】：直接复制粘贴图片来增加图片数，复制后更改方法见【更改图片】</a:t>
            </a:r>
            <a:br>
              <a:rPr sz="1200"/>
            </a:br>
            <a:r>
              <a:rPr sz="1200"/>
              <a:t>【更改图片色彩】：点中图片》图片工具》格式》色彩（重新着色）》选择您喜欢的色彩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lvl="0"/>
          </a:p>
        </p:txBody>
      </p:sp>
      <p:sp>
        <p:nvSpPr>
          <p:cNvPr id="159" name="Shape 159"/>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【更改文字】：将标题框及正文框中的文字可直接改为您所需文字</a:t>
            </a:r>
            <a:br>
              <a:rPr sz="1200"/>
            </a:br>
            <a:r>
              <a:rPr sz="1200"/>
              <a:t>【更改图片】：点中图片》绘图工具》格式》填充》图片》选择您需要展示的图片</a:t>
            </a:r>
            <a:br>
              <a:rPr sz="1200"/>
            </a:br>
            <a:r>
              <a:rPr sz="1200"/>
              <a:t>【增加减少图片】：直接复制粘贴图片来增加图片数，复制后更改方法见【更改图片】</a:t>
            </a:r>
            <a:br>
              <a:rPr sz="1200"/>
            </a:br>
            <a:r>
              <a:rPr sz="1200"/>
              <a:t>【更改图片色彩】：点中图片》图片工具》格式》色彩（重新着色）》选择您喜欢的色彩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lvl="0"/>
          </a:p>
        </p:txBody>
      </p:sp>
      <p:sp>
        <p:nvSpPr>
          <p:cNvPr id="182" name="Shape 182"/>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【更改文字】：将标题框及正文框中的文字可直接改为您所需文字</a:t>
            </a:r>
            <a:br>
              <a:rPr sz="1200"/>
            </a:br>
            <a:r>
              <a:rPr sz="1200"/>
              <a:t>【更改图片】：点中图片》绘图工具》格式》填充》图片》选择您需要展示的图片</a:t>
            </a:r>
            <a:br>
              <a:rPr sz="1200"/>
            </a:br>
            <a:r>
              <a:rPr sz="1200"/>
              <a:t>【增加减少图片】：直接复制粘贴图片来增加图片数，复制后更改方法见【更改图片】</a:t>
            </a:r>
            <a:br>
              <a:rPr sz="1200"/>
            </a:br>
            <a:r>
              <a:rPr sz="1200"/>
              <a:t>【更改图片色彩】：点中图片》图片工具》格式》色彩（重新着色）》选择您喜欢的色彩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lvl="0"/>
          </a:p>
        </p:txBody>
      </p:sp>
      <p:sp>
        <p:nvSpPr>
          <p:cNvPr id="207" name="Shape 207"/>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【更改文字】：将标题框及正文框中的文字可直接改为您所需文字</a:t>
            </a:r>
            <a:br>
              <a:rPr sz="1200"/>
            </a:br>
            <a:r>
              <a:rPr sz="1200"/>
              <a:t>【更改图片】：点中图片》绘图工具》格式》填充》图片》选择您需要展示的图片</a:t>
            </a:r>
            <a:br>
              <a:rPr sz="1200"/>
            </a:br>
            <a:r>
              <a:rPr sz="1200"/>
              <a:t>【增加减少图片】：直接复制粘贴图片来增加图片数，复制后更改方法见【更改图片】</a:t>
            </a:r>
            <a:br>
              <a:rPr sz="1200"/>
            </a:br>
            <a:r>
              <a:rPr sz="1200"/>
              <a:t>【更改图片色彩】：点中图片》图片工具》格式》色彩（重新着色）》选择您喜欢的色彩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lvl="0"/>
          </a:p>
        </p:txBody>
      </p:sp>
      <p:sp>
        <p:nvSpPr>
          <p:cNvPr id="260" name="Shape 260"/>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【更改文字】：将标题框及正文框中的文字可直接改为您所需文字</a:t>
            </a:r>
            <a:br>
              <a:rPr sz="1200"/>
            </a:br>
            <a:r>
              <a:rPr sz="1200"/>
              <a:t>【更改图片】：点中图片》绘图工具》格式》填充》图片》选择您需要展示的图片</a:t>
            </a:r>
            <a:br>
              <a:rPr sz="1200"/>
            </a:br>
            <a:r>
              <a:rPr sz="1200"/>
              <a:t>【增加减少图片】：直接复制粘贴图片来增加图片数，复制后更改方法见【更改图片】</a:t>
            </a:r>
            <a:br>
              <a:rPr sz="1200"/>
            </a:br>
            <a:r>
              <a:rPr sz="1200"/>
              <a:t>【更改图片色彩】：点中图片》图片工具》格式》色彩（重新着色）》选择您喜欢的色彩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lvl="0"/>
          </a:p>
        </p:txBody>
      </p:sp>
      <p:sp>
        <p:nvSpPr>
          <p:cNvPr id="286" name="Shape 286"/>
          <p:cNvSpPr/>
          <p:nvPr>
            <p:ph type="body" sz="quarter" idx="1"/>
          </p:nvPr>
        </p:nvSpPr>
        <p:spPr>
          <a:prstGeom prst="rect">
            <a:avLst/>
          </a:prstGeom>
        </p:spPr>
        <p:txBody>
          <a:bodyPr/>
          <a:lstStyle/>
          <a:p>
            <a:pPr lvl="0" defTabSz="914400">
              <a:lnSpc>
                <a:spcPct val="100000"/>
              </a:lnSpc>
              <a:defRPr sz="1800"/>
            </a:pPr>
            <a:r>
              <a:rPr sz="1200"/>
              <a:t>使用方法：</a:t>
            </a:r>
            <a:br>
              <a:rPr sz="1200"/>
            </a:br>
            <a:r>
              <a:rPr sz="1200"/>
              <a:t>【更改文字】：将标题框及正文框中的文字可直接改为您所需文字</a:t>
            </a:r>
            <a:br>
              <a:rPr sz="1200"/>
            </a:br>
            <a:r>
              <a:rPr sz="1200"/>
              <a:t>【更改图片】：点中图片》绘图工具》格式》填充》图片》选择您需要展示的图片</a:t>
            </a:r>
            <a:br>
              <a:rPr sz="1200"/>
            </a:br>
            <a:r>
              <a:rPr sz="1200"/>
              <a:t>【增加减少图片】：直接复制粘贴图片来增加图片数，复制后更改方法见【更改图片】</a:t>
            </a:r>
            <a:br>
              <a:rPr sz="1200"/>
            </a:br>
            <a:r>
              <a:rPr sz="1200"/>
              <a:t>【更改图片色彩】：点中图片》图片工具》格式》色彩（重新着色）》选择您喜欢的色彩</a:t>
            </a:r>
            <a:br>
              <a:rPr sz="1200"/>
            </a:br>
            <a:r>
              <a:rPr sz="1200"/>
              <a:t>下载更多模板、视频教程：</a:t>
            </a:r>
            <a:r>
              <a:rPr sz="1200">
                <a:latin typeface="Calibri"/>
                <a:ea typeface="Calibri"/>
                <a:cs typeface="Calibri"/>
                <a:sym typeface="Calibri"/>
              </a:rPr>
              <a:t>http://www.mysoeasy.com</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标题幻灯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 name="Shape 6"/>
          <p:cNvSpPr/>
          <p:nvPr>
            <p:ph type="title"/>
          </p:nvPr>
        </p:nvSpPr>
        <p:spPr>
          <a:xfrm>
            <a:off x="685800" y="1844675"/>
            <a:ext cx="7772400" cy="2041525"/>
          </a:xfrm>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7" name="Shape 7"/>
          <p:cNvSpPr/>
          <p:nvPr>
            <p:ph type="body" idx="1"/>
          </p:nvPr>
        </p:nvSpPr>
        <p:spPr>
          <a:xfrm>
            <a:off x="1371600" y="3886200"/>
            <a:ext cx="6400800" cy="2971800"/>
          </a:xfrm>
          <a:prstGeom prst="rect">
            <a:avLst/>
          </a:prstGeom>
        </p:spPr>
        <p:txBody>
          <a:bodyPr/>
          <a:lstStyle>
            <a:lvl1pPr marL="0" indent="0" algn="ctr">
              <a:buSzTx/>
              <a:buFontTx/>
              <a:buNone/>
              <a:defRPr>
                <a:solidFill>
                  <a:srgbClr val="888888"/>
                </a:solidFill>
              </a:defRPr>
            </a:lvl1pPr>
          </a:lstStyle>
          <a:p>
            <a:pPr lvl="0">
              <a:defRPr b="0" sz="1800">
                <a:solidFill>
                  <a:srgbClr val="000000"/>
                </a:solidFill>
              </a:defRPr>
            </a:pPr>
            <a:r>
              <a:rPr b="1" sz="2400">
                <a:solidFill>
                  <a:srgbClr val="888888"/>
                </a:solidFill>
              </a:rPr>
              <a:t>单击此处编辑母版副标题样式</a:t>
            </a:r>
          </a:p>
        </p:txBody>
      </p:sp>
      <p:sp>
        <p:nvSpPr>
          <p:cNvPr id="8" name="Shape 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标题和竖排文字">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40" name="Shape 40"/>
          <p:cNvSpPr/>
          <p:nvPr>
            <p:ph type="body" idx="1"/>
          </p:nvPr>
        </p:nvSpPr>
        <p:spPr>
          <a:prstGeom prst="rect">
            <a:avLst/>
          </a:prstGeom>
        </p:spPr>
        <p:txBody>
          <a:bodyPr/>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41" name="Shape 4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垂直排列标题与文本">
    <p:spTree>
      <p:nvGrpSpPr>
        <p:cNvPr id="1" name=""/>
        <p:cNvGrpSpPr/>
        <p:nvPr/>
      </p:nvGrpSpPr>
      <p:grpSpPr>
        <a:xfrm>
          <a:off x="0" y="0"/>
          <a:ext cx="0" cy="0"/>
          <a:chOff x="0" y="0"/>
          <a:chExt cx="0" cy="0"/>
        </a:xfrm>
      </p:grpSpPr>
      <p:sp>
        <p:nvSpPr>
          <p:cNvPr id="43" name="Shape 43"/>
          <p:cNvSpPr/>
          <p:nvPr>
            <p:ph type="title"/>
          </p:nvPr>
        </p:nvSpPr>
        <p:spPr>
          <a:xfrm>
            <a:off x="6629400" y="0"/>
            <a:ext cx="2057400" cy="6400802"/>
          </a:xfrm>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44" name="Shape 44"/>
          <p:cNvSpPr/>
          <p:nvPr>
            <p:ph type="body" idx="1"/>
          </p:nvPr>
        </p:nvSpPr>
        <p:spPr>
          <a:xfrm>
            <a:off x="457200" y="274638"/>
            <a:ext cx="6019800" cy="6583364"/>
          </a:xfrm>
          <a:prstGeom prst="rect">
            <a:avLst/>
          </a:prstGeom>
        </p:spPr>
        <p:txBody>
          <a:bodyPr/>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45" name="Shape 4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标题和内容">
    <p:spTree>
      <p:nvGrpSpPr>
        <p:cNvPr id="1" name=""/>
        <p:cNvGrpSpPr/>
        <p:nvPr/>
      </p:nvGrpSpPr>
      <p:grpSpPr>
        <a:xfrm>
          <a:off x="0" y="0"/>
          <a:ext cx="0" cy="0"/>
          <a:chOff x="0" y="0"/>
          <a:chExt cx="0" cy="0"/>
        </a:xfrm>
      </p:grpSpPr>
      <p:sp>
        <p:nvSpPr>
          <p:cNvPr id="10" name="Shape 10"/>
          <p:cNvSpPr/>
          <p:nvPr>
            <p:ph type="title"/>
          </p:nvPr>
        </p:nvSpPr>
        <p:spPr>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11" name="Shape 11"/>
          <p:cNvSpPr/>
          <p:nvPr>
            <p:ph type="body" idx="1"/>
          </p:nvPr>
        </p:nvSpPr>
        <p:spPr>
          <a:prstGeom prst="rect">
            <a:avLst/>
          </a:prstGeom>
        </p:spPr>
        <p:txBody>
          <a:bodyPr/>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12" name="Shape 1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节标题">
    <p:spTree>
      <p:nvGrpSpPr>
        <p:cNvPr id="1" name=""/>
        <p:cNvGrpSpPr/>
        <p:nvPr/>
      </p:nvGrpSpPr>
      <p:grpSpPr>
        <a:xfrm>
          <a:off x="0" y="0"/>
          <a:ext cx="0" cy="0"/>
          <a:chOff x="0" y="0"/>
          <a:chExt cx="0" cy="0"/>
        </a:xfrm>
      </p:grpSpPr>
      <p:sp>
        <p:nvSpPr>
          <p:cNvPr id="14" name="Shape 14"/>
          <p:cNvSpPr/>
          <p:nvPr>
            <p:ph type="title"/>
          </p:nvPr>
        </p:nvSpPr>
        <p:spPr>
          <a:xfrm>
            <a:off x="722312" y="4406900"/>
            <a:ext cx="7772401" cy="1362075"/>
          </a:xfrm>
          <a:prstGeom prst="rect">
            <a:avLst/>
          </a:prstGeom>
        </p:spPr>
        <p:txBody>
          <a:bodyPr anchor="t"/>
          <a:lstStyle>
            <a:lvl1pPr algn="l">
              <a:defRPr cap="all" sz="4000"/>
            </a:lvl1pPr>
          </a:lstStyle>
          <a:p>
            <a:pPr lvl="0">
              <a:defRPr b="0" cap="none" sz="1800">
                <a:solidFill>
                  <a:srgbClr val="000000"/>
                </a:solidFill>
              </a:defRPr>
            </a:pPr>
            <a:r>
              <a:rPr b="1" cap="all" sz="4000">
                <a:solidFill>
                  <a:srgbClr val="FFFFFF"/>
                </a:solidFill>
              </a:rPr>
              <a:t>单击此处编辑母版标题样式</a:t>
            </a:r>
          </a:p>
        </p:txBody>
      </p:sp>
      <p:sp>
        <p:nvSpPr>
          <p:cNvPr id="15" name="Shape 15"/>
          <p:cNvSpPr/>
          <p:nvPr>
            <p:ph type="body" idx="1"/>
          </p:nvPr>
        </p:nvSpPr>
        <p:spPr>
          <a:xfrm>
            <a:off x="722312" y="2906713"/>
            <a:ext cx="7772401" cy="1500189"/>
          </a:xfrm>
          <a:prstGeom prst="rect">
            <a:avLst/>
          </a:prstGeom>
        </p:spPr>
        <p:txBody>
          <a:bodyPr anchor="b"/>
          <a:lstStyle>
            <a:lvl1pPr marL="0" indent="0">
              <a:buSzTx/>
              <a:buFontTx/>
              <a:buNone/>
              <a:defRPr sz="2000">
                <a:solidFill>
                  <a:srgbClr val="888888"/>
                </a:solidFill>
              </a:defRPr>
            </a:lvl1pPr>
          </a:lstStyle>
          <a:p>
            <a:pPr lvl="0">
              <a:defRPr b="0" sz="1800">
                <a:solidFill>
                  <a:srgbClr val="000000"/>
                </a:solidFill>
              </a:defRPr>
            </a:pPr>
            <a:r>
              <a:rPr b="1" sz="2000">
                <a:solidFill>
                  <a:srgbClr val="888888"/>
                </a:solidFill>
              </a:rPr>
              <a:t>单击此处编辑母版文本样式</a:t>
            </a:r>
          </a:p>
        </p:txBody>
      </p:sp>
      <p:sp>
        <p:nvSpPr>
          <p:cNvPr id="16" name="Shape 1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两栏内容">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19" name="Shape 19"/>
          <p:cNvSpPr/>
          <p:nvPr>
            <p:ph type="body" idx="1"/>
          </p:nvPr>
        </p:nvSpPr>
        <p:spPr>
          <a:xfrm>
            <a:off x="457200" y="1600200"/>
            <a:ext cx="4038600" cy="5257800"/>
          </a:xfrm>
          <a:prstGeom prst="rect">
            <a:avLst/>
          </a:prstGeom>
        </p:spPr>
        <p:txBody>
          <a:bodyPr/>
          <a:lstStyle>
            <a:lvl1pPr>
              <a:defRPr sz="2800"/>
            </a:lvl1pPr>
            <a:lvl2pPr marL="790575" indent="-333375">
              <a:defRPr sz="2800"/>
            </a:lvl2pPr>
            <a:lvl3pPr marL="1234438" indent="-320038">
              <a:defRPr sz="2800"/>
            </a:lvl3pPr>
            <a:lvl4pPr marL="1727200" indent="-355600">
              <a:defRPr sz="2800"/>
            </a:lvl4pPr>
            <a:lvl5pPr marL="2184400" indent="-355600">
              <a:defRPr sz="2800"/>
            </a:lvl5pPr>
          </a:lstStyle>
          <a:p>
            <a:pPr lvl="0">
              <a:defRPr b="0" sz="1800"/>
            </a:pPr>
            <a:r>
              <a:rPr b="1" sz="2800"/>
              <a:t>单击此处编辑母版文本样式</a:t>
            </a:r>
            <a:endParaRPr b="1" sz="2800"/>
          </a:p>
          <a:p>
            <a:pPr lvl="1">
              <a:defRPr b="0" sz="1800"/>
            </a:pPr>
            <a:r>
              <a:rPr b="1" sz="2800"/>
              <a:t>第二级</a:t>
            </a:r>
            <a:endParaRPr b="1" sz="2800"/>
          </a:p>
          <a:p>
            <a:pPr lvl="2">
              <a:defRPr b="0" sz="1800"/>
            </a:pPr>
            <a:r>
              <a:rPr b="1" sz="2800"/>
              <a:t>第三级</a:t>
            </a:r>
            <a:endParaRPr b="1" sz="2800"/>
          </a:p>
          <a:p>
            <a:pPr lvl="3">
              <a:defRPr b="0" sz="1800"/>
            </a:pPr>
            <a:r>
              <a:rPr b="1" sz="2800"/>
              <a:t>第四级</a:t>
            </a:r>
            <a:endParaRPr b="1" sz="2800"/>
          </a:p>
          <a:p>
            <a:pPr lvl="4">
              <a:defRPr b="0" sz="1800"/>
            </a:pPr>
            <a:r>
              <a:rPr b="1" sz="2800"/>
              <a:t>第五级</a:t>
            </a:r>
          </a:p>
        </p:txBody>
      </p:sp>
      <p:sp>
        <p:nvSpPr>
          <p:cNvPr id="20" name="Shape 2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比较">
    <p:spTree>
      <p:nvGrpSpPr>
        <p:cNvPr id="1" name=""/>
        <p:cNvGrpSpPr/>
        <p:nvPr/>
      </p:nvGrpSpPr>
      <p:grpSpPr>
        <a:xfrm>
          <a:off x="0" y="0"/>
          <a:ext cx="0" cy="0"/>
          <a:chOff x="0" y="0"/>
          <a:chExt cx="0" cy="0"/>
        </a:xfrm>
      </p:grpSpPr>
      <p:sp>
        <p:nvSpPr>
          <p:cNvPr id="22" name="Shape 22"/>
          <p:cNvSpPr/>
          <p:nvPr>
            <p:ph type="title"/>
          </p:nvPr>
        </p:nvSpPr>
        <p:spPr>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23" name="Shape 23"/>
          <p:cNvSpPr/>
          <p:nvPr>
            <p:ph type="body" idx="1"/>
          </p:nvPr>
        </p:nvSpPr>
        <p:spPr>
          <a:xfrm>
            <a:off x="457200" y="1052736"/>
            <a:ext cx="4040188" cy="1122139"/>
          </a:xfrm>
          <a:prstGeom prst="rect">
            <a:avLst/>
          </a:prstGeom>
        </p:spPr>
        <p:txBody>
          <a:bodyPr anchor="b"/>
          <a:lstStyle>
            <a:lvl1pPr marL="0" indent="0">
              <a:buSzTx/>
              <a:buFontTx/>
              <a:buNone/>
            </a:lvl1pPr>
          </a:lstStyle>
          <a:p>
            <a:pPr lvl="0">
              <a:defRPr b="0" sz="1800"/>
            </a:pPr>
            <a:r>
              <a:rPr b="1" sz="2400"/>
              <a:t>单击此处编辑母版文本样式</a:t>
            </a:r>
          </a:p>
        </p:txBody>
      </p:sp>
      <p:sp>
        <p:nvSpPr>
          <p:cNvPr id="24" name="Shape 2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仅标题">
    <p:spTree>
      <p:nvGrpSpPr>
        <p:cNvPr id="1" name=""/>
        <p:cNvGrpSpPr/>
        <p:nvPr/>
      </p:nvGrpSpPr>
      <p:grpSpPr>
        <a:xfrm>
          <a:off x="0" y="0"/>
          <a:ext cx="0" cy="0"/>
          <a:chOff x="0" y="0"/>
          <a:chExt cx="0" cy="0"/>
        </a:xfrm>
      </p:grpSpPr>
      <p:sp>
        <p:nvSpPr>
          <p:cNvPr id="26" name="Shape 26"/>
          <p:cNvSpPr/>
          <p:nvPr>
            <p:ph type="title"/>
          </p:nvPr>
        </p:nvSpPr>
        <p:spPr>
          <a:prstGeom prst="rect">
            <a:avLst/>
          </a:prstGeom>
        </p:spPr>
        <p:txBody>
          <a:bodyPr/>
          <a:lstStyle/>
          <a:p>
            <a:pPr lvl="0">
              <a:defRPr b="0" sz="1800">
                <a:solidFill>
                  <a:srgbClr val="000000"/>
                </a:solidFill>
              </a:defRPr>
            </a:pPr>
            <a:r>
              <a:rPr b="1" sz="2800">
                <a:solidFill>
                  <a:srgbClr val="FFFFFF"/>
                </a:solidFill>
              </a:rPr>
              <a:t>单击此处编辑母版标题样式</a:t>
            </a:r>
          </a:p>
        </p:txBody>
      </p:sp>
      <p:sp>
        <p:nvSpPr>
          <p:cNvPr id="27" name="Shape 2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29" name="Shape 2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内容与标题">
    <p:spTree>
      <p:nvGrpSpPr>
        <p:cNvPr id="1" name=""/>
        <p:cNvGrpSpPr/>
        <p:nvPr/>
      </p:nvGrpSpPr>
      <p:grpSpPr>
        <a:xfrm>
          <a:off x="0" y="0"/>
          <a:ext cx="0" cy="0"/>
          <a:chOff x="0" y="0"/>
          <a:chExt cx="0" cy="0"/>
        </a:xfrm>
      </p:grpSpPr>
      <p:sp>
        <p:nvSpPr>
          <p:cNvPr id="31" name="Shape 31"/>
          <p:cNvSpPr/>
          <p:nvPr>
            <p:ph type="title"/>
          </p:nvPr>
        </p:nvSpPr>
        <p:spPr>
          <a:xfrm>
            <a:off x="457200" y="0"/>
            <a:ext cx="3008315" cy="1435100"/>
          </a:xfrm>
          <a:prstGeom prst="rect">
            <a:avLst/>
          </a:prstGeom>
        </p:spPr>
        <p:txBody>
          <a:bodyPr anchor="b"/>
          <a:lstStyle>
            <a:lvl1pPr algn="l">
              <a:defRPr sz="2000"/>
            </a:lvl1pPr>
          </a:lstStyle>
          <a:p>
            <a:pPr lvl="0">
              <a:defRPr b="0" sz="1800">
                <a:solidFill>
                  <a:srgbClr val="000000"/>
                </a:solidFill>
              </a:defRPr>
            </a:pPr>
            <a:r>
              <a:rPr b="1" sz="2000">
                <a:solidFill>
                  <a:srgbClr val="FFFFFF"/>
                </a:solidFill>
              </a:rPr>
              <a:t>单击此处编辑母版标题样式</a:t>
            </a:r>
          </a:p>
        </p:txBody>
      </p:sp>
      <p:sp>
        <p:nvSpPr>
          <p:cNvPr id="32" name="Shape 32"/>
          <p:cNvSpPr/>
          <p:nvPr>
            <p:ph type="body" idx="1"/>
          </p:nvPr>
        </p:nvSpPr>
        <p:spPr>
          <a:xfrm>
            <a:off x="3575050" y="273050"/>
            <a:ext cx="5111750" cy="6584950"/>
          </a:xfrm>
          <a:prstGeom prst="rect">
            <a:avLst/>
          </a:prstGeom>
        </p:spPr>
        <p:txBody>
          <a:bodyPr/>
          <a:lstStyle>
            <a:lvl1pPr>
              <a:defRPr sz="3200"/>
            </a:lvl1pPr>
            <a:lvl2pPr marL="783771" indent="-326571">
              <a:defRPr sz="3200"/>
            </a:lvl2pPr>
            <a:lvl3pPr>
              <a:defRPr sz="3200"/>
            </a:lvl3pPr>
            <a:lvl4pPr marL="1737360" indent="-365760">
              <a:defRPr sz="3200"/>
            </a:lvl4pPr>
            <a:lvl5pPr marL="2194560" indent="-365760">
              <a:defRPr sz="3200"/>
            </a:lvl5pPr>
          </a:lstStyle>
          <a:p>
            <a:pPr lvl="0">
              <a:defRPr b="0" sz="1800"/>
            </a:pPr>
            <a:r>
              <a:rPr b="1" sz="3200"/>
              <a:t>单击此处编辑母版文本样式</a:t>
            </a:r>
            <a:endParaRPr b="1" sz="3200"/>
          </a:p>
          <a:p>
            <a:pPr lvl="1">
              <a:defRPr b="0" sz="1800"/>
            </a:pPr>
            <a:r>
              <a:rPr b="1" sz="3200"/>
              <a:t>第二级</a:t>
            </a:r>
            <a:endParaRPr b="1" sz="3200"/>
          </a:p>
          <a:p>
            <a:pPr lvl="2">
              <a:defRPr b="0" sz="1800"/>
            </a:pPr>
            <a:r>
              <a:rPr b="1" sz="3200"/>
              <a:t>第三级</a:t>
            </a:r>
            <a:endParaRPr b="1" sz="3200"/>
          </a:p>
          <a:p>
            <a:pPr lvl="3">
              <a:defRPr b="0" sz="1800"/>
            </a:pPr>
            <a:r>
              <a:rPr b="1" sz="3200"/>
              <a:t>第四级</a:t>
            </a:r>
            <a:endParaRPr b="1" sz="3200"/>
          </a:p>
          <a:p>
            <a:pPr lvl="4">
              <a:defRPr b="0" sz="1800"/>
            </a:pPr>
            <a:r>
              <a:rPr b="1" sz="3200"/>
              <a:t>第五级</a:t>
            </a:r>
          </a:p>
        </p:txBody>
      </p:sp>
      <p:sp>
        <p:nvSpPr>
          <p:cNvPr id="33" name="Shape 3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图片与标题">
    <p:spTree>
      <p:nvGrpSpPr>
        <p:cNvPr id="1" name=""/>
        <p:cNvGrpSpPr/>
        <p:nvPr/>
      </p:nvGrpSpPr>
      <p:grpSpPr>
        <a:xfrm>
          <a:off x="0" y="0"/>
          <a:ext cx="0" cy="0"/>
          <a:chOff x="0" y="0"/>
          <a:chExt cx="0" cy="0"/>
        </a:xfrm>
      </p:grpSpPr>
      <p:sp>
        <p:nvSpPr>
          <p:cNvPr id="35" name="Shape 35"/>
          <p:cNvSpPr/>
          <p:nvPr>
            <p:ph type="title"/>
          </p:nvPr>
        </p:nvSpPr>
        <p:spPr>
          <a:xfrm>
            <a:off x="1792288" y="4800600"/>
            <a:ext cx="5486402" cy="566738"/>
          </a:xfrm>
          <a:prstGeom prst="rect">
            <a:avLst/>
          </a:prstGeom>
        </p:spPr>
        <p:txBody>
          <a:bodyPr anchor="b"/>
          <a:lstStyle>
            <a:lvl1pPr algn="l">
              <a:defRPr sz="2000"/>
            </a:lvl1pPr>
          </a:lstStyle>
          <a:p>
            <a:pPr lvl="0">
              <a:defRPr b="0" sz="1800">
                <a:solidFill>
                  <a:srgbClr val="000000"/>
                </a:solidFill>
              </a:defRPr>
            </a:pPr>
            <a:r>
              <a:rPr b="1" sz="2000">
                <a:solidFill>
                  <a:srgbClr val="FFFFFF"/>
                </a:solidFill>
              </a:rPr>
              <a:t>单击此处编辑母版标题样式</a:t>
            </a:r>
          </a:p>
        </p:txBody>
      </p:sp>
      <p:sp>
        <p:nvSpPr>
          <p:cNvPr id="36" name="Shape 36"/>
          <p:cNvSpPr/>
          <p:nvPr>
            <p:ph type="body" idx="1"/>
          </p:nvPr>
        </p:nvSpPr>
        <p:spPr>
          <a:xfrm>
            <a:off x="1792288" y="5367337"/>
            <a:ext cx="5486402" cy="804864"/>
          </a:xfrm>
          <a:prstGeom prst="rect">
            <a:avLst/>
          </a:prstGeom>
        </p:spPr>
        <p:txBody>
          <a:bodyPr/>
          <a:lstStyle>
            <a:lvl1pPr marL="0" indent="0">
              <a:buSzTx/>
              <a:buFontTx/>
              <a:buNone/>
              <a:defRPr sz="1400"/>
            </a:lvl1pPr>
          </a:lstStyle>
          <a:p>
            <a:pPr lvl="0">
              <a:defRPr b="0" sz="1800"/>
            </a:pPr>
            <a:r>
              <a:rPr b="1" sz="1400"/>
              <a:t>单击此处编辑母版文本样式</a:t>
            </a:r>
          </a:p>
        </p:txBody>
      </p:sp>
      <p:sp>
        <p:nvSpPr>
          <p:cNvPr id="37" name="Shape 3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0" y="0"/>
            <a:ext cx="9144000" cy="10527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lvl="0">
              <a:defRPr b="0" sz="1800">
                <a:solidFill>
                  <a:srgbClr val="000000"/>
                </a:solidFill>
              </a:defRPr>
            </a:pPr>
            <a:r>
              <a:rPr b="1" sz="2800">
                <a:solidFill>
                  <a:srgbClr val="FFFFFF"/>
                </a:solidFill>
              </a:rPr>
              <a:t>单击此处编辑母版标题样式</a:t>
            </a:r>
          </a:p>
        </p:txBody>
      </p:sp>
      <p:sp>
        <p:nvSpPr>
          <p:cNvPr id="3" name="Shape 3"/>
          <p:cNvSpPr/>
          <p:nvPr>
            <p:ph type="body" idx="1"/>
          </p:nvPr>
        </p:nvSpPr>
        <p:spPr>
          <a:xfrm>
            <a:off x="457200" y="1340766"/>
            <a:ext cx="8229600" cy="55172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lvl="0">
              <a:defRPr b="0" sz="1800"/>
            </a:pPr>
            <a:r>
              <a:rPr b="1" sz="2400"/>
              <a:t>单击此处编辑母版文本样式</a:t>
            </a:r>
            <a:endParaRPr b="1" sz="2400"/>
          </a:p>
          <a:p>
            <a:pPr lvl="1">
              <a:defRPr b="0" sz="1800"/>
            </a:pPr>
            <a:r>
              <a:rPr b="1" sz="2400"/>
              <a:t>第二级</a:t>
            </a:r>
            <a:endParaRPr b="1" sz="2400"/>
          </a:p>
          <a:p>
            <a:pPr lvl="2">
              <a:defRPr b="0" sz="1800"/>
            </a:pPr>
            <a:r>
              <a:rPr b="1" sz="2400"/>
              <a:t>第三级</a:t>
            </a:r>
            <a:endParaRPr b="1" sz="2400"/>
          </a:p>
          <a:p>
            <a:pPr lvl="3">
              <a:defRPr b="0" sz="1800"/>
            </a:pPr>
            <a:r>
              <a:rPr b="1" sz="2400"/>
              <a:t>第四级</a:t>
            </a:r>
            <a:endParaRPr b="1" sz="2400"/>
          </a:p>
          <a:p>
            <a:pPr lvl="4">
              <a:defRPr b="0" sz="1800"/>
            </a:pPr>
            <a:r>
              <a:rPr b="1" sz="2400"/>
              <a:t>第五级</a:t>
            </a:r>
          </a:p>
        </p:txBody>
      </p:sp>
      <p:sp>
        <p:nvSpPr>
          <p:cNvPr id="4" name="Shape 4"/>
          <p:cNvSpPr/>
          <p:nvPr>
            <p:ph type="sldNum" sz="quarter" idx="2"/>
          </p:nvPr>
        </p:nvSpPr>
        <p:spPr>
          <a:xfrm>
            <a:off x="6553200" y="6406784"/>
            <a:ext cx="2133600" cy="264254"/>
          </a:xfrm>
          <a:prstGeom prst="rect">
            <a:avLst/>
          </a:prstGeom>
          <a:ln w="12700">
            <a:miter lim="400000"/>
          </a:ln>
        </p:spPr>
        <p:txBody>
          <a:bodyPr lIns="45718" tIns="45718" rIns="45718" bIns="45718" anchor="ctr">
            <a:spAutoFit/>
          </a:bodyPr>
          <a:lstStyle>
            <a:lvl1pPr algn="r">
              <a:defRPr sz="1200">
                <a:solidFill>
                  <a:srgbClr val="888888"/>
                </a:solidFill>
                <a:latin typeface="Arial"/>
                <a:ea typeface="Arial"/>
                <a:cs typeface="Arial"/>
                <a:sym typeface="Arial"/>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spd="med" advClick="1"/>
  <p:txStyles>
    <p:titleStyle>
      <a:lvl1pPr algn="ctr">
        <a:defRPr b="1" sz="2800">
          <a:solidFill>
            <a:srgbClr val="FFFFFF"/>
          </a:solidFill>
          <a:latin typeface="Arial"/>
          <a:ea typeface="Arial"/>
          <a:cs typeface="Arial"/>
          <a:sym typeface="Arial"/>
        </a:defRPr>
      </a:lvl1pPr>
      <a:lvl2pPr algn="ctr">
        <a:defRPr b="1" sz="2800">
          <a:solidFill>
            <a:srgbClr val="FFFFFF"/>
          </a:solidFill>
          <a:latin typeface="Arial"/>
          <a:ea typeface="Arial"/>
          <a:cs typeface="Arial"/>
          <a:sym typeface="Arial"/>
        </a:defRPr>
      </a:lvl2pPr>
      <a:lvl3pPr algn="ctr">
        <a:defRPr b="1" sz="2800">
          <a:solidFill>
            <a:srgbClr val="FFFFFF"/>
          </a:solidFill>
          <a:latin typeface="Arial"/>
          <a:ea typeface="Arial"/>
          <a:cs typeface="Arial"/>
          <a:sym typeface="Arial"/>
        </a:defRPr>
      </a:lvl3pPr>
      <a:lvl4pPr algn="ctr">
        <a:defRPr b="1" sz="2800">
          <a:solidFill>
            <a:srgbClr val="FFFFFF"/>
          </a:solidFill>
          <a:latin typeface="Arial"/>
          <a:ea typeface="Arial"/>
          <a:cs typeface="Arial"/>
          <a:sym typeface="Arial"/>
        </a:defRPr>
      </a:lvl4pPr>
      <a:lvl5pPr algn="ctr">
        <a:defRPr b="1" sz="2800">
          <a:solidFill>
            <a:srgbClr val="FFFFFF"/>
          </a:solidFill>
          <a:latin typeface="Arial"/>
          <a:ea typeface="Arial"/>
          <a:cs typeface="Arial"/>
          <a:sym typeface="Arial"/>
        </a:defRPr>
      </a:lvl5pPr>
      <a:lvl6pPr algn="ctr">
        <a:defRPr b="1" sz="2800">
          <a:solidFill>
            <a:srgbClr val="FFFFFF"/>
          </a:solidFill>
          <a:latin typeface="Arial"/>
          <a:ea typeface="Arial"/>
          <a:cs typeface="Arial"/>
          <a:sym typeface="Arial"/>
        </a:defRPr>
      </a:lvl6pPr>
      <a:lvl7pPr algn="ctr">
        <a:defRPr b="1" sz="2800">
          <a:solidFill>
            <a:srgbClr val="FFFFFF"/>
          </a:solidFill>
          <a:latin typeface="Arial"/>
          <a:ea typeface="Arial"/>
          <a:cs typeface="Arial"/>
          <a:sym typeface="Arial"/>
        </a:defRPr>
      </a:lvl7pPr>
      <a:lvl8pPr algn="ctr">
        <a:defRPr b="1" sz="2800">
          <a:solidFill>
            <a:srgbClr val="FFFFFF"/>
          </a:solidFill>
          <a:latin typeface="Arial"/>
          <a:ea typeface="Arial"/>
          <a:cs typeface="Arial"/>
          <a:sym typeface="Arial"/>
        </a:defRPr>
      </a:lvl8pPr>
      <a:lvl9pPr algn="ctr">
        <a:defRPr b="1" sz="2800">
          <a:solidFill>
            <a:srgbClr val="FFFFFF"/>
          </a:solidFill>
          <a:latin typeface="Arial"/>
          <a:ea typeface="Arial"/>
          <a:cs typeface="Arial"/>
          <a:sym typeface="Arial"/>
        </a:defRPr>
      </a:lvl9pPr>
    </p:titleStyle>
    <p:bodyStyle>
      <a:lvl1pPr marL="342900" indent="-342900">
        <a:lnSpc>
          <a:spcPct val="120000"/>
        </a:lnSpc>
        <a:spcBef>
          <a:spcPts val="1200"/>
        </a:spcBef>
        <a:buSzPct val="100000"/>
        <a:buFont typeface="Arial"/>
        <a:buChar char="•"/>
        <a:defRPr b="1" sz="2400">
          <a:latin typeface="Arial"/>
          <a:ea typeface="Arial"/>
          <a:cs typeface="Arial"/>
          <a:sym typeface="Arial"/>
        </a:defRPr>
      </a:lvl1pPr>
      <a:lvl2pPr marL="800100" indent="-342900">
        <a:lnSpc>
          <a:spcPct val="120000"/>
        </a:lnSpc>
        <a:spcBef>
          <a:spcPts val="1200"/>
        </a:spcBef>
        <a:buSzPct val="100000"/>
        <a:buFont typeface="Arial"/>
        <a:buChar char="–"/>
        <a:defRPr b="1" sz="2400">
          <a:latin typeface="Arial"/>
          <a:ea typeface="Arial"/>
          <a:cs typeface="Arial"/>
          <a:sym typeface="Arial"/>
        </a:defRPr>
      </a:lvl2pPr>
      <a:lvl3pPr marL="1219200" indent="-304800">
        <a:lnSpc>
          <a:spcPct val="120000"/>
        </a:lnSpc>
        <a:spcBef>
          <a:spcPts val="1200"/>
        </a:spcBef>
        <a:buSzPct val="100000"/>
        <a:buFont typeface="Arial"/>
        <a:buChar char="•"/>
        <a:defRPr b="1" sz="2400">
          <a:latin typeface="Arial"/>
          <a:ea typeface="Arial"/>
          <a:cs typeface="Arial"/>
          <a:sym typeface="Arial"/>
        </a:defRPr>
      </a:lvl3pPr>
      <a:lvl4pPr marL="1714500" indent="-342900">
        <a:lnSpc>
          <a:spcPct val="120000"/>
        </a:lnSpc>
        <a:spcBef>
          <a:spcPts val="1200"/>
        </a:spcBef>
        <a:buSzPct val="100000"/>
        <a:buFont typeface="Arial"/>
        <a:buChar char="–"/>
        <a:defRPr b="1" sz="2400">
          <a:latin typeface="Arial"/>
          <a:ea typeface="Arial"/>
          <a:cs typeface="Arial"/>
          <a:sym typeface="Arial"/>
        </a:defRPr>
      </a:lvl4pPr>
      <a:lvl5pPr marL="2171700" indent="-342900">
        <a:lnSpc>
          <a:spcPct val="120000"/>
        </a:lnSpc>
        <a:spcBef>
          <a:spcPts val="1200"/>
        </a:spcBef>
        <a:buSzPct val="100000"/>
        <a:buFont typeface="Arial"/>
        <a:buChar char="»"/>
        <a:defRPr b="1" sz="2400">
          <a:latin typeface="Arial"/>
          <a:ea typeface="Arial"/>
          <a:cs typeface="Arial"/>
          <a:sym typeface="Arial"/>
        </a:defRPr>
      </a:lvl5pPr>
      <a:lvl6pPr marL="2560320" indent="-274320">
        <a:lnSpc>
          <a:spcPct val="120000"/>
        </a:lnSpc>
        <a:spcBef>
          <a:spcPts val="1200"/>
        </a:spcBef>
        <a:buSzPct val="100000"/>
        <a:buFont typeface="Arial"/>
        <a:buChar char="•"/>
        <a:defRPr b="1" sz="2400">
          <a:latin typeface="Arial"/>
          <a:ea typeface="Arial"/>
          <a:cs typeface="Arial"/>
          <a:sym typeface="Arial"/>
        </a:defRPr>
      </a:lvl6pPr>
      <a:lvl7pPr marL="3017520" indent="-274320">
        <a:lnSpc>
          <a:spcPct val="120000"/>
        </a:lnSpc>
        <a:spcBef>
          <a:spcPts val="1200"/>
        </a:spcBef>
        <a:buSzPct val="100000"/>
        <a:buFont typeface="Arial"/>
        <a:buChar char="•"/>
        <a:defRPr b="1" sz="2400">
          <a:latin typeface="Arial"/>
          <a:ea typeface="Arial"/>
          <a:cs typeface="Arial"/>
          <a:sym typeface="Arial"/>
        </a:defRPr>
      </a:lvl7pPr>
      <a:lvl8pPr marL="3474720" indent="-274320">
        <a:lnSpc>
          <a:spcPct val="120000"/>
        </a:lnSpc>
        <a:spcBef>
          <a:spcPts val="1200"/>
        </a:spcBef>
        <a:buSzPct val="100000"/>
        <a:buFont typeface="Arial"/>
        <a:buChar char="•"/>
        <a:defRPr b="1" sz="2400">
          <a:latin typeface="Arial"/>
          <a:ea typeface="Arial"/>
          <a:cs typeface="Arial"/>
          <a:sym typeface="Arial"/>
        </a:defRPr>
      </a:lvl8pPr>
      <a:lvl9pPr marL="3931920" indent="-274320">
        <a:lnSpc>
          <a:spcPct val="120000"/>
        </a:lnSpc>
        <a:spcBef>
          <a:spcPts val="1200"/>
        </a:spcBef>
        <a:buSzPct val="100000"/>
        <a:buFont typeface="Arial"/>
        <a:buChar char="•"/>
        <a:defRPr b="1" sz="2400">
          <a:latin typeface="Arial"/>
          <a:ea typeface="Arial"/>
          <a:cs typeface="Arial"/>
          <a:sym typeface="Arial"/>
        </a:defRPr>
      </a:lvl9pPr>
    </p:bodyStyle>
    <p:otherStyle>
      <a:lvl1pPr algn="r">
        <a:defRPr sz="1200">
          <a:solidFill>
            <a:schemeClr val="tx1"/>
          </a:solidFill>
          <a:latin typeface="+mn-lt"/>
          <a:ea typeface="+mn-ea"/>
          <a:cs typeface="+mn-cs"/>
          <a:sym typeface="Arial"/>
        </a:defRPr>
      </a:lvl1pPr>
      <a:lvl2pPr algn="r">
        <a:defRPr sz="1200">
          <a:solidFill>
            <a:schemeClr val="tx1"/>
          </a:solidFill>
          <a:latin typeface="+mn-lt"/>
          <a:ea typeface="+mn-ea"/>
          <a:cs typeface="+mn-cs"/>
          <a:sym typeface="Arial"/>
        </a:defRPr>
      </a:lvl2pPr>
      <a:lvl3pPr algn="r">
        <a:defRPr sz="1200">
          <a:solidFill>
            <a:schemeClr val="tx1"/>
          </a:solidFill>
          <a:latin typeface="+mn-lt"/>
          <a:ea typeface="+mn-ea"/>
          <a:cs typeface="+mn-cs"/>
          <a:sym typeface="Arial"/>
        </a:defRPr>
      </a:lvl3pPr>
      <a:lvl4pPr algn="r">
        <a:defRPr sz="1200">
          <a:solidFill>
            <a:schemeClr val="tx1"/>
          </a:solidFill>
          <a:latin typeface="+mn-lt"/>
          <a:ea typeface="+mn-ea"/>
          <a:cs typeface="+mn-cs"/>
          <a:sym typeface="Arial"/>
        </a:defRPr>
      </a:lvl4pPr>
      <a:lvl5pPr algn="r">
        <a:defRPr sz="1200">
          <a:solidFill>
            <a:schemeClr val="tx1"/>
          </a:solidFill>
          <a:latin typeface="+mn-lt"/>
          <a:ea typeface="+mn-ea"/>
          <a:cs typeface="+mn-cs"/>
          <a:sym typeface="Arial"/>
        </a:defRPr>
      </a:lvl5pPr>
      <a:lvl6pPr algn="r">
        <a:defRPr sz="1200">
          <a:solidFill>
            <a:schemeClr val="tx1"/>
          </a:solidFill>
          <a:latin typeface="+mn-lt"/>
          <a:ea typeface="+mn-ea"/>
          <a:cs typeface="+mn-cs"/>
          <a:sym typeface="Arial"/>
        </a:defRPr>
      </a:lvl6pPr>
      <a:lvl7pPr algn="r">
        <a:defRPr sz="1200">
          <a:solidFill>
            <a:schemeClr val="tx1"/>
          </a:solidFill>
          <a:latin typeface="+mn-lt"/>
          <a:ea typeface="+mn-ea"/>
          <a:cs typeface="+mn-cs"/>
          <a:sym typeface="Arial"/>
        </a:defRPr>
      </a:lvl7pPr>
      <a:lvl8pPr algn="r">
        <a:defRPr sz="1200">
          <a:solidFill>
            <a:schemeClr val="tx1"/>
          </a:solidFill>
          <a:latin typeface="+mn-lt"/>
          <a:ea typeface="+mn-ea"/>
          <a:cs typeface="+mn-cs"/>
          <a:sym typeface="Arial"/>
        </a:defRPr>
      </a:lvl8pPr>
      <a:lvl9pPr algn="r">
        <a:defRPr sz="12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21.png"/><Relationship Id="rId8" Type="http://schemas.openxmlformats.org/officeDocument/2006/relationships/image" Target="../media/image12.jpeg"/><Relationship Id="rId9" Type="http://schemas.openxmlformats.org/officeDocument/2006/relationships/image" Target="../media/image2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3.jpe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0" Type="http://schemas.openxmlformats.org/officeDocument/2006/relationships/image" Target="../media/image2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eg"/><Relationship Id="rId4" Type="http://schemas.openxmlformats.org/officeDocument/2006/relationships/image" Target="../media/image2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3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3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3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jpeg"/><Relationship Id="rId4" Type="http://schemas.openxmlformats.org/officeDocument/2006/relationships/image" Target="../media/image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eg"/><Relationship Id="rId4" Type="http://schemas.openxmlformats.org/officeDocument/2006/relationships/image" Target="../media/image1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jpeg"/><Relationship Id="rId6" Type="http://schemas.openxmlformats.org/officeDocument/2006/relationships/image" Target="../media/image17.pn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 name="image3.jpeg"/>
          <p:cNvPicPr/>
          <p:nvPr/>
        </p:nvPicPr>
        <p:blipFill>
          <a:blip r:embed="rId2">
            <a:extLst/>
          </a:blip>
          <a:stretch>
            <a:fillRect/>
          </a:stretch>
        </p:blipFill>
        <p:spPr>
          <a:xfrm>
            <a:off x="0" y="0"/>
            <a:ext cx="9144000" cy="6858000"/>
          </a:xfrm>
          <a:prstGeom prst="rect">
            <a:avLst/>
          </a:prstGeom>
          <a:ln w="12700">
            <a:miter lim="400000"/>
          </a:ln>
        </p:spPr>
      </p:pic>
      <p:sp>
        <p:nvSpPr>
          <p:cNvPr id="50" name="Shape 50"/>
          <p:cNvSpPr/>
          <p:nvPr>
            <p:ph type="title"/>
          </p:nvPr>
        </p:nvSpPr>
        <p:spPr>
          <a:xfrm>
            <a:off x="685800" y="2535039"/>
            <a:ext cx="7772400" cy="1470027"/>
          </a:xfrm>
          <a:prstGeom prst="rect">
            <a:avLst/>
          </a:prstGeom>
        </p:spPr>
        <p:txBody>
          <a:bodyPr/>
          <a:lstStyle>
            <a:lvl1pPr>
              <a:defRPr sz="4000">
                <a:solidFill>
                  <a:srgbClr val="FFFF00"/>
                </a:solidFill>
                <a:latin typeface="微软雅黑"/>
                <a:ea typeface="微软雅黑"/>
                <a:cs typeface="微软雅黑"/>
                <a:sym typeface="微软雅黑"/>
              </a:defRPr>
            </a:lvl1pPr>
          </a:lstStyle>
          <a:p>
            <a:pPr lvl="0">
              <a:defRPr b="0" sz="1800">
                <a:solidFill>
                  <a:srgbClr val="000000"/>
                </a:solidFill>
              </a:defRPr>
            </a:pPr>
            <a:r>
              <a:rPr b="1" sz="4000">
                <a:solidFill>
                  <a:srgbClr val="FFFF00"/>
                </a:solidFill>
              </a:rPr>
              <a:t>肾病患者必须重视降脂治疗</a:t>
            </a:r>
          </a:p>
        </p:txBody>
      </p:sp>
      <p:sp>
        <p:nvSpPr>
          <p:cNvPr id="51" name="Shape 51"/>
          <p:cNvSpPr/>
          <p:nvPr>
            <p:ph type="body" idx="1"/>
          </p:nvPr>
        </p:nvSpPr>
        <p:spPr>
          <a:xfrm>
            <a:off x="1371600" y="3886200"/>
            <a:ext cx="6400800" cy="1752600"/>
          </a:xfrm>
          <a:prstGeom prst="rect">
            <a:avLst/>
          </a:prstGeom>
        </p:spPr>
        <p:txBody>
          <a:bodyPr lIns="0" tIns="0" rIns="0" bIns="0">
            <a:normAutofit fontScale="100000" lnSpcReduction="0"/>
          </a:bodyPr>
          <a:lstStyle/>
          <a:p>
            <a:pPr lvl="0"/>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 name="image19.png"/>
          <p:cNvPicPr/>
          <p:nvPr/>
        </p:nvPicPr>
        <p:blipFill>
          <a:blip r:embed="rId3">
            <a:extLst/>
          </a:blip>
          <a:srcRect l="0" t="0" r="0" b="4417"/>
          <a:stretch>
            <a:fillRect/>
          </a:stretch>
        </p:blipFill>
        <p:spPr>
          <a:xfrm>
            <a:off x="245933" y="1089799"/>
            <a:ext cx="5849006" cy="5666948"/>
          </a:xfrm>
          <a:prstGeom prst="rect">
            <a:avLst/>
          </a:prstGeom>
          <a:ln w="12700">
            <a:miter lim="400000"/>
          </a:ln>
        </p:spPr>
      </p:pic>
      <p:sp>
        <p:nvSpPr>
          <p:cNvPr id="162" name="Shape 162"/>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肾病患者应摄入哪些有助于降低血脂水平的食物？</a:t>
            </a:r>
          </a:p>
        </p:txBody>
      </p:sp>
      <p:pic>
        <p:nvPicPr>
          <p:cNvPr id="163" name="image20.png" descr="F:\图片库\538-140F3164535117.png"/>
          <p:cNvPicPr/>
          <p:nvPr/>
        </p:nvPicPr>
        <p:blipFill>
          <a:blip r:embed="rId4">
            <a:extLst/>
          </a:blip>
          <a:stretch>
            <a:fillRect/>
          </a:stretch>
        </p:blipFill>
        <p:spPr>
          <a:xfrm>
            <a:off x="2195734" y="5085184"/>
            <a:ext cx="1805670" cy="1152130"/>
          </a:xfrm>
          <a:prstGeom prst="rect">
            <a:avLst/>
          </a:prstGeom>
          <a:ln w="12700">
            <a:miter lim="400000"/>
          </a:ln>
        </p:spPr>
      </p:pic>
      <p:pic>
        <p:nvPicPr>
          <p:cNvPr id="164" name="image10.jpeg" descr="F:\图片库\106672088.jpg"/>
          <p:cNvPicPr/>
          <p:nvPr/>
        </p:nvPicPr>
        <p:blipFill>
          <a:blip r:embed="rId5">
            <a:extLst/>
          </a:blip>
          <a:stretch>
            <a:fillRect/>
          </a:stretch>
        </p:blipFill>
        <p:spPr>
          <a:xfrm>
            <a:off x="4267825" y="3529491"/>
            <a:ext cx="1050088" cy="667410"/>
          </a:xfrm>
          <a:prstGeom prst="rect">
            <a:avLst/>
          </a:prstGeom>
          <a:ln w="12700">
            <a:miter lim="400000"/>
          </a:ln>
        </p:spPr>
      </p:pic>
      <p:sp>
        <p:nvSpPr>
          <p:cNvPr id="165" name="Shape 165"/>
          <p:cNvSpPr/>
          <p:nvPr/>
        </p:nvSpPr>
        <p:spPr>
          <a:xfrm>
            <a:off x="3990128" y="2569167"/>
            <a:ext cx="435813" cy="5671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1F497D"/>
                </a:solidFill>
                <a:latin typeface="微软雅黑"/>
                <a:ea typeface="微软雅黑"/>
                <a:cs typeface="微软雅黑"/>
                <a:sym typeface="微软雅黑"/>
              </a:defRPr>
            </a:lvl1pPr>
          </a:lstStyle>
          <a:p>
            <a:pPr lvl="0">
              <a:defRPr b="0">
                <a:solidFill>
                  <a:srgbClr val="000000"/>
                </a:solidFill>
              </a:defRPr>
            </a:pPr>
            <a:r>
              <a:rPr b="1">
                <a:solidFill>
                  <a:srgbClr val="1F497D"/>
                </a:solidFill>
              </a:rPr>
              <a:t>蔬菜</a:t>
            </a:r>
          </a:p>
        </p:txBody>
      </p:sp>
      <p:sp>
        <p:nvSpPr>
          <p:cNvPr id="166" name="Shape 166"/>
          <p:cNvSpPr/>
          <p:nvPr/>
        </p:nvSpPr>
        <p:spPr>
          <a:xfrm>
            <a:off x="4436338" y="4250787"/>
            <a:ext cx="745098" cy="3258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1F497D"/>
                </a:solidFill>
                <a:latin typeface="微软雅黑"/>
                <a:ea typeface="微软雅黑"/>
                <a:cs typeface="微软雅黑"/>
                <a:sym typeface="微软雅黑"/>
              </a:defRPr>
            </a:lvl1pPr>
          </a:lstStyle>
          <a:p>
            <a:pPr lvl="0">
              <a:defRPr b="0">
                <a:solidFill>
                  <a:srgbClr val="000000"/>
                </a:solidFill>
              </a:defRPr>
            </a:pPr>
            <a:r>
              <a:rPr b="1">
                <a:solidFill>
                  <a:srgbClr val="1F497D"/>
                </a:solidFill>
              </a:rPr>
              <a:t>粗粮</a:t>
            </a:r>
          </a:p>
        </p:txBody>
      </p:sp>
      <p:sp>
        <p:nvSpPr>
          <p:cNvPr id="167" name="Shape 167"/>
          <p:cNvSpPr/>
          <p:nvPr/>
        </p:nvSpPr>
        <p:spPr>
          <a:xfrm>
            <a:off x="4139951" y="5301207"/>
            <a:ext cx="267196" cy="5671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1F497D"/>
                </a:solidFill>
                <a:latin typeface="微软雅黑"/>
                <a:ea typeface="微软雅黑"/>
                <a:cs typeface="微软雅黑"/>
                <a:sym typeface="微软雅黑"/>
              </a:defRPr>
            </a:lvl1pPr>
          </a:lstStyle>
          <a:p>
            <a:pPr lvl="0">
              <a:defRPr b="0">
                <a:solidFill>
                  <a:srgbClr val="000000"/>
                </a:solidFill>
              </a:defRPr>
            </a:pPr>
            <a:r>
              <a:rPr b="1">
                <a:solidFill>
                  <a:srgbClr val="1F497D"/>
                </a:solidFill>
              </a:rPr>
              <a:t>水果</a:t>
            </a:r>
          </a:p>
        </p:txBody>
      </p:sp>
      <p:pic>
        <p:nvPicPr>
          <p:cNvPr id="168" name="image11.jpeg" descr="F:\图片库\8ad080017c065ca5e2b85ed81009b74e.jpg"/>
          <p:cNvPicPr/>
          <p:nvPr/>
        </p:nvPicPr>
        <p:blipFill>
          <a:blip r:embed="rId6">
            <a:extLst/>
          </a:blip>
          <a:stretch>
            <a:fillRect/>
          </a:stretch>
        </p:blipFill>
        <p:spPr>
          <a:xfrm>
            <a:off x="1128082" y="3163497"/>
            <a:ext cx="1544357" cy="1031630"/>
          </a:xfrm>
          <a:prstGeom prst="rect">
            <a:avLst/>
          </a:prstGeom>
          <a:ln w="12700">
            <a:miter lim="400000"/>
          </a:ln>
        </p:spPr>
      </p:pic>
      <p:sp>
        <p:nvSpPr>
          <p:cNvPr id="169" name="Shape 169"/>
          <p:cNvSpPr/>
          <p:nvPr/>
        </p:nvSpPr>
        <p:spPr>
          <a:xfrm>
            <a:off x="753195" y="3419790"/>
            <a:ext cx="355201" cy="10497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1F497D"/>
                </a:solidFill>
                <a:latin typeface="微软雅黑"/>
                <a:ea typeface="微软雅黑"/>
                <a:cs typeface="微软雅黑"/>
                <a:sym typeface="微软雅黑"/>
              </a:defRPr>
            </a:lvl1pPr>
          </a:lstStyle>
          <a:p>
            <a:pPr lvl="0">
              <a:defRPr b="0">
                <a:solidFill>
                  <a:srgbClr val="000000"/>
                </a:solidFill>
              </a:defRPr>
            </a:pPr>
            <a:r>
              <a:rPr b="1">
                <a:solidFill>
                  <a:srgbClr val="1F497D"/>
                </a:solidFill>
              </a:rPr>
              <a:t>豆类食物</a:t>
            </a:r>
          </a:p>
        </p:txBody>
      </p:sp>
      <p:pic>
        <p:nvPicPr>
          <p:cNvPr id="170" name="image21.png"/>
          <p:cNvPicPr/>
          <p:nvPr/>
        </p:nvPicPr>
        <p:blipFill>
          <a:blip r:embed="rId7">
            <a:extLst/>
          </a:blip>
          <a:stretch>
            <a:fillRect/>
          </a:stretch>
        </p:blipFill>
        <p:spPr>
          <a:xfrm>
            <a:off x="2697813" y="3759817"/>
            <a:ext cx="1460635" cy="1044969"/>
          </a:xfrm>
          <a:prstGeom prst="rect">
            <a:avLst/>
          </a:prstGeom>
          <a:ln w="12700">
            <a:miter lim="400000"/>
          </a:ln>
        </p:spPr>
      </p:pic>
      <p:sp>
        <p:nvSpPr>
          <p:cNvPr id="171" name="Shape 171"/>
          <p:cNvSpPr/>
          <p:nvPr/>
        </p:nvSpPr>
        <p:spPr>
          <a:xfrm>
            <a:off x="2915815" y="4797152"/>
            <a:ext cx="1224139" cy="3258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1F497D"/>
                </a:solidFill>
                <a:latin typeface="微软雅黑"/>
                <a:ea typeface="微软雅黑"/>
                <a:cs typeface="微软雅黑"/>
                <a:sym typeface="微软雅黑"/>
              </a:defRPr>
            </a:lvl1pPr>
          </a:lstStyle>
          <a:p>
            <a:pPr lvl="0">
              <a:defRPr b="0">
                <a:solidFill>
                  <a:srgbClr val="000000"/>
                </a:solidFill>
              </a:defRPr>
            </a:pPr>
            <a:r>
              <a:rPr b="1">
                <a:solidFill>
                  <a:srgbClr val="1F497D"/>
                </a:solidFill>
              </a:rPr>
              <a:t>菌类食物</a:t>
            </a:r>
          </a:p>
        </p:txBody>
      </p:sp>
      <p:pic>
        <p:nvPicPr>
          <p:cNvPr id="172" name="image12.jpeg" descr="F:\图片库\9124-120216143I745.jpg"/>
          <p:cNvPicPr/>
          <p:nvPr/>
        </p:nvPicPr>
        <p:blipFill>
          <a:blip r:embed="rId8">
            <a:extLst/>
          </a:blip>
          <a:stretch>
            <a:fillRect/>
          </a:stretch>
        </p:blipFill>
        <p:spPr>
          <a:xfrm>
            <a:off x="2288382" y="2171093"/>
            <a:ext cx="1779873" cy="1190735"/>
          </a:xfrm>
          <a:prstGeom prst="rect">
            <a:avLst/>
          </a:prstGeom>
          <a:ln w="12700">
            <a:miter lim="400000"/>
          </a:ln>
        </p:spPr>
      </p:pic>
      <p:pic>
        <p:nvPicPr>
          <p:cNvPr id="173" name="image22.png"/>
          <p:cNvPicPr/>
          <p:nvPr/>
        </p:nvPicPr>
        <p:blipFill>
          <a:blip r:embed="rId9">
            <a:extLst/>
          </a:blip>
          <a:stretch>
            <a:fillRect/>
          </a:stretch>
        </p:blipFill>
        <p:spPr>
          <a:xfrm>
            <a:off x="7235463" y="3679311"/>
            <a:ext cx="1701196" cy="2474468"/>
          </a:xfrm>
          <a:prstGeom prst="rect">
            <a:avLst/>
          </a:prstGeom>
          <a:ln w="12700">
            <a:miter lim="400000"/>
          </a:ln>
        </p:spPr>
      </p:pic>
      <p:grpSp>
        <p:nvGrpSpPr>
          <p:cNvPr id="179" name="Group 179"/>
          <p:cNvGrpSpPr/>
          <p:nvPr/>
        </p:nvGrpSpPr>
        <p:grpSpPr>
          <a:xfrm>
            <a:off x="5793339" y="1490152"/>
            <a:ext cx="3388928" cy="2123595"/>
            <a:chOff x="72" y="-17"/>
            <a:chExt cx="3388927" cy="2123594"/>
          </a:xfrm>
        </p:grpSpPr>
        <p:sp>
          <p:nvSpPr>
            <p:cNvPr id="174" name="Shape 174"/>
            <p:cNvSpPr/>
            <p:nvPr/>
          </p:nvSpPr>
          <p:spPr>
            <a:xfrm>
              <a:off x="72" y="-18"/>
              <a:ext cx="3388928" cy="1671274"/>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75" name="Shape 175"/>
            <p:cNvSpPr/>
            <p:nvPr/>
          </p:nvSpPr>
          <p:spPr>
            <a:xfrm>
              <a:off x="1922145" y="1622959"/>
              <a:ext cx="278002" cy="278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76" name="Shape 176"/>
            <p:cNvSpPr/>
            <p:nvPr/>
          </p:nvSpPr>
          <p:spPr>
            <a:xfrm>
              <a:off x="2047229" y="1870067"/>
              <a:ext cx="185336" cy="185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77" name="Shape 177"/>
            <p:cNvSpPr/>
            <p:nvPr/>
          </p:nvSpPr>
          <p:spPr>
            <a:xfrm>
              <a:off x="2138477" y="2030909"/>
              <a:ext cx="92668" cy="92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78" name="Shape 178"/>
            <p:cNvSpPr/>
            <p:nvPr/>
          </p:nvSpPr>
          <p:spPr>
            <a:xfrm>
              <a:off x="172079" y="84980"/>
              <a:ext cx="3105333" cy="1418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180" name="Shape 180"/>
          <p:cNvSpPr/>
          <p:nvPr/>
        </p:nvSpPr>
        <p:spPr>
          <a:xfrm>
            <a:off x="6110654" y="1755225"/>
            <a:ext cx="2826005" cy="9491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30000"/>
              </a:lnSpc>
              <a:defRPr b="1">
                <a:latin typeface="微软雅黑"/>
                <a:ea typeface="微软雅黑"/>
                <a:cs typeface="微软雅黑"/>
                <a:sym typeface="微软雅黑"/>
              </a:defRPr>
            </a:lvl1pPr>
          </a:lstStyle>
          <a:p>
            <a:pPr lvl="0">
              <a:defRPr b="0"/>
            </a:pPr>
            <a:r>
              <a:rPr b="1"/>
              <a:t>膳食纤维可与胆固醇结合，使其从粪便中排出，减少肠内胆固醇的吸收</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88" name="Group 188"/>
          <p:cNvGrpSpPr/>
          <p:nvPr/>
        </p:nvGrpSpPr>
        <p:grpSpPr>
          <a:xfrm>
            <a:off x="2843808" y="1916832"/>
            <a:ext cx="5984904" cy="4354088"/>
            <a:chOff x="0" y="0"/>
            <a:chExt cx="5984903" cy="4354087"/>
          </a:xfrm>
        </p:grpSpPr>
        <p:pic>
          <p:nvPicPr>
            <p:cNvPr id="184" name="image23.png"/>
            <p:cNvPicPr/>
            <p:nvPr/>
          </p:nvPicPr>
          <p:blipFill>
            <a:blip r:embed="rId3">
              <a:extLst/>
            </a:blip>
            <a:stretch>
              <a:fillRect/>
            </a:stretch>
          </p:blipFill>
          <p:spPr>
            <a:xfrm>
              <a:off x="3096343" y="0"/>
              <a:ext cx="2168481" cy="2265856"/>
            </a:xfrm>
            <a:prstGeom prst="rect">
              <a:avLst/>
            </a:prstGeom>
            <a:ln w="12700" cap="flat">
              <a:noFill/>
              <a:miter lim="400000"/>
            </a:ln>
            <a:effectLst/>
          </p:spPr>
        </p:pic>
        <p:pic>
          <p:nvPicPr>
            <p:cNvPr id="185" name="image23.png"/>
            <p:cNvPicPr/>
            <p:nvPr/>
          </p:nvPicPr>
          <p:blipFill>
            <a:blip r:embed="rId3">
              <a:extLst/>
            </a:blip>
            <a:stretch>
              <a:fillRect/>
            </a:stretch>
          </p:blipFill>
          <p:spPr>
            <a:xfrm>
              <a:off x="3816424" y="2088232"/>
              <a:ext cx="2168480" cy="2265856"/>
            </a:xfrm>
            <a:prstGeom prst="rect">
              <a:avLst/>
            </a:prstGeom>
            <a:ln w="12700" cap="flat">
              <a:noFill/>
              <a:miter lim="400000"/>
            </a:ln>
            <a:effectLst/>
          </p:spPr>
        </p:pic>
        <p:pic>
          <p:nvPicPr>
            <p:cNvPr id="186" name="image23.png"/>
            <p:cNvPicPr/>
            <p:nvPr/>
          </p:nvPicPr>
          <p:blipFill>
            <a:blip r:embed="rId3">
              <a:extLst/>
            </a:blip>
            <a:stretch>
              <a:fillRect/>
            </a:stretch>
          </p:blipFill>
          <p:spPr>
            <a:xfrm>
              <a:off x="1890720" y="2049829"/>
              <a:ext cx="2168480" cy="2265856"/>
            </a:xfrm>
            <a:prstGeom prst="rect">
              <a:avLst/>
            </a:prstGeom>
            <a:ln w="12700" cap="flat">
              <a:noFill/>
              <a:miter lim="400000"/>
            </a:ln>
            <a:effectLst/>
          </p:spPr>
        </p:pic>
        <p:pic>
          <p:nvPicPr>
            <p:cNvPr id="187" name="image23.png"/>
            <p:cNvPicPr/>
            <p:nvPr/>
          </p:nvPicPr>
          <p:blipFill>
            <a:blip r:embed="rId3">
              <a:extLst/>
            </a:blip>
            <a:stretch>
              <a:fillRect/>
            </a:stretch>
          </p:blipFill>
          <p:spPr>
            <a:xfrm>
              <a:off x="0" y="2049829"/>
              <a:ext cx="2168480" cy="2265856"/>
            </a:xfrm>
            <a:prstGeom prst="rect">
              <a:avLst/>
            </a:prstGeom>
            <a:ln w="12700" cap="flat">
              <a:noFill/>
              <a:miter lim="400000"/>
            </a:ln>
            <a:effectLst/>
          </p:spPr>
        </p:pic>
      </p:grpSp>
      <p:pic>
        <p:nvPicPr>
          <p:cNvPr id="189" name="image23.png"/>
          <p:cNvPicPr/>
          <p:nvPr/>
        </p:nvPicPr>
        <p:blipFill>
          <a:blip r:embed="rId3">
            <a:extLst/>
          </a:blip>
          <a:stretch>
            <a:fillRect/>
          </a:stretch>
        </p:blipFill>
        <p:spPr>
          <a:xfrm>
            <a:off x="4139951" y="1772816"/>
            <a:ext cx="2040892" cy="2328511"/>
          </a:xfrm>
          <a:prstGeom prst="rect">
            <a:avLst/>
          </a:prstGeom>
          <a:ln w="12700">
            <a:miter lim="400000"/>
          </a:ln>
        </p:spPr>
      </p:pic>
      <p:pic>
        <p:nvPicPr>
          <p:cNvPr id="190" name="image23.png"/>
          <p:cNvPicPr/>
          <p:nvPr/>
        </p:nvPicPr>
        <p:blipFill>
          <a:blip r:embed="rId3">
            <a:extLst/>
          </a:blip>
          <a:stretch>
            <a:fillRect/>
          </a:stretch>
        </p:blipFill>
        <p:spPr>
          <a:xfrm>
            <a:off x="2339750" y="1700808"/>
            <a:ext cx="2040892" cy="2328511"/>
          </a:xfrm>
          <a:prstGeom prst="rect">
            <a:avLst/>
          </a:prstGeom>
          <a:ln w="12700">
            <a:miter lim="400000"/>
          </a:ln>
        </p:spPr>
      </p:pic>
      <p:pic>
        <p:nvPicPr>
          <p:cNvPr id="191" name="image13.jpeg" descr="F:\图片库\11374997.jpg.thumb.jpg"/>
          <p:cNvPicPr/>
          <p:nvPr/>
        </p:nvPicPr>
        <p:blipFill>
          <a:blip r:embed="rId4">
            <a:extLst/>
          </a:blip>
          <a:stretch>
            <a:fillRect/>
          </a:stretch>
        </p:blipFill>
        <p:spPr>
          <a:xfrm>
            <a:off x="2267742" y="2204864"/>
            <a:ext cx="1440163" cy="941380"/>
          </a:xfrm>
          <a:prstGeom prst="rect">
            <a:avLst/>
          </a:prstGeom>
          <a:ln w="12700">
            <a:miter lim="400000"/>
          </a:ln>
        </p:spPr>
      </p:pic>
      <p:sp>
        <p:nvSpPr>
          <p:cNvPr id="192" name="Shape 192"/>
          <p:cNvSpPr/>
          <p:nvPr/>
        </p:nvSpPr>
        <p:spPr>
          <a:xfrm>
            <a:off x="2051718" y="1556791"/>
            <a:ext cx="6762006" cy="4661025"/>
          </a:xfrm>
          <a:prstGeom prst="roundRect">
            <a:avLst>
              <a:gd name="adj" fmla="val 16667"/>
            </a:avLst>
          </a:prstGeom>
          <a:ln w="38100">
            <a:solidFill>
              <a:srgbClr val="F79646"/>
            </a:solidFill>
          </a:ln>
        </p:spPr>
        <p:txBody>
          <a:bodyPr lIns="0" tIns="0" rIns="0" bIns="0" anchor="ctr"/>
          <a:lstStyle/>
          <a:p>
            <a:pPr lvl="0" algn="ctr">
              <a:defRPr>
                <a:solidFill>
                  <a:srgbClr val="FFFFFF"/>
                </a:solidFill>
                <a:latin typeface="Arial"/>
                <a:ea typeface="Arial"/>
                <a:cs typeface="Arial"/>
                <a:sym typeface="Arial"/>
              </a:defRPr>
            </a:pPr>
          </a:p>
        </p:txBody>
      </p:sp>
      <p:pic>
        <p:nvPicPr>
          <p:cNvPr id="193" name="image24.png"/>
          <p:cNvPicPr/>
          <p:nvPr/>
        </p:nvPicPr>
        <p:blipFill>
          <a:blip r:embed="rId5">
            <a:extLst/>
          </a:blip>
          <a:stretch>
            <a:fillRect/>
          </a:stretch>
        </p:blipFill>
        <p:spPr>
          <a:xfrm>
            <a:off x="31846" y="4149078"/>
            <a:ext cx="2011519" cy="2708921"/>
          </a:xfrm>
          <a:prstGeom prst="rect">
            <a:avLst/>
          </a:prstGeom>
          <a:ln w="12700">
            <a:miter lim="400000"/>
          </a:ln>
        </p:spPr>
      </p:pic>
      <p:pic>
        <p:nvPicPr>
          <p:cNvPr id="194" name="image25.png"/>
          <p:cNvPicPr/>
          <p:nvPr/>
        </p:nvPicPr>
        <p:blipFill>
          <a:blip r:embed="rId6">
            <a:extLst/>
          </a:blip>
          <a:stretch>
            <a:fillRect/>
          </a:stretch>
        </p:blipFill>
        <p:spPr>
          <a:xfrm>
            <a:off x="4355974" y="2176833"/>
            <a:ext cx="1224139" cy="1023218"/>
          </a:xfrm>
          <a:prstGeom prst="rect">
            <a:avLst/>
          </a:prstGeom>
          <a:ln w="12700">
            <a:miter lim="400000"/>
          </a:ln>
        </p:spPr>
      </p:pic>
      <p:pic>
        <p:nvPicPr>
          <p:cNvPr id="195" name="image14.jpeg" descr="F:\图片库\u=1742097182,3929617928&amp;fm=21&amp;gp=0.jpg"/>
          <p:cNvPicPr/>
          <p:nvPr/>
        </p:nvPicPr>
        <p:blipFill>
          <a:blip r:embed="rId7">
            <a:extLst/>
          </a:blip>
          <a:stretch>
            <a:fillRect/>
          </a:stretch>
        </p:blipFill>
        <p:spPr>
          <a:xfrm>
            <a:off x="6372199" y="2276872"/>
            <a:ext cx="936106" cy="998046"/>
          </a:xfrm>
          <a:prstGeom prst="rect">
            <a:avLst/>
          </a:prstGeom>
          <a:ln w="12700">
            <a:miter lim="400000"/>
          </a:ln>
        </p:spPr>
      </p:pic>
      <p:sp>
        <p:nvSpPr>
          <p:cNvPr id="196" name="Shape 196"/>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肾病患应进行哪些有助于降低血脂水平的体育锻炼？</a:t>
            </a:r>
          </a:p>
        </p:txBody>
      </p:sp>
      <p:pic>
        <p:nvPicPr>
          <p:cNvPr id="197" name="image15.jpeg" descr="C:\Users\Administrator\Desktop\lws130613005.jpg"/>
          <p:cNvPicPr/>
          <p:nvPr/>
        </p:nvPicPr>
        <p:blipFill>
          <a:blip r:embed="rId8">
            <a:extLst/>
          </a:blip>
          <a:stretch>
            <a:fillRect/>
          </a:stretch>
        </p:blipFill>
        <p:spPr>
          <a:xfrm>
            <a:off x="2483766" y="4293096"/>
            <a:ext cx="1656186" cy="1083994"/>
          </a:xfrm>
          <a:prstGeom prst="rect">
            <a:avLst/>
          </a:prstGeom>
          <a:ln w="12700">
            <a:miter lim="400000"/>
          </a:ln>
        </p:spPr>
      </p:pic>
      <p:sp>
        <p:nvSpPr>
          <p:cNvPr id="198" name="Shape 198"/>
          <p:cNvSpPr/>
          <p:nvPr/>
        </p:nvSpPr>
        <p:spPr>
          <a:xfrm>
            <a:off x="2051718" y="3501008"/>
            <a:ext cx="936106" cy="3258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乒乓球</a:t>
            </a:r>
          </a:p>
        </p:txBody>
      </p:sp>
      <p:sp>
        <p:nvSpPr>
          <p:cNvPr id="199" name="Shape 199"/>
          <p:cNvSpPr/>
          <p:nvPr/>
        </p:nvSpPr>
        <p:spPr>
          <a:xfrm>
            <a:off x="3851919" y="3501008"/>
            <a:ext cx="936106" cy="3258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羽毛球</a:t>
            </a:r>
          </a:p>
        </p:txBody>
      </p:sp>
      <p:sp>
        <p:nvSpPr>
          <p:cNvPr id="200" name="Shape 200"/>
          <p:cNvSpPr/>
          <p:nvPr/>
        </p:nvSpPr>
        <p:spPr>
          <a:xfrm>
            <a:off x="5796136" y="3501008"/>
            <a:ext cx="720082" cy="3258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跳绳</a:t>
            </a:r>
          </a:p>
        </p:txBody>
      </p:sp>
      <p:sp>
        <p:nvSpPr>
          <p:cNvPr id="201" name="Shape 201"/>
          <p:cNvSpPr/>
          <p:nvPr/>
        </p:nvSpPr>
        <p:spPr>
          <a:xfrm>
            <a:off x="2123726" y="5517231"/>
            <a:ext cx="1152130" cy="3258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跳广场舞</a:t>
            </a:r>
          </a:p>
        </p:txBody>
      </p:sp>
      <p:sp>
        <p:nvSpPr>
          <p:cNvPr id="202" name="Shape 202"/>
          <p:cNvSpPr/>
          <p:nvPr/>
        </p:nvSpPr>
        <p:spPr>
          <a:xfrm>
            <a:off x="4644008" y="5589239"/>
            <a:ext cx="792090" cy="3258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游泳</a:t>
            </a:r>
          </a:p>
        </p:txBody>
      </p:sp>
      <p:pic>
        <p:nvPicPr>
          <p:cNvPr id="203" name="image16.jpeg" descr="C:\Users\Administrator\Desktop\图片库\Redocn_2012062816473844_jpg_thum.jpg"/>
          <p:cNvPicPr/>
          <p:nvPr/>
        </p:nvPicPr>
        <p:blipFill>
          <a:blip r:embed="rId9">
            <a:extLst/>
          </a:blip>
          <a:stretch>
            <a:fillRect/>
          </a:stretch>
        </p:blipFill>
        <p:spPr>
          <a:xfrm>
            <a:off x="5004048" y="4437112"/>
            <a:ext cx="1176796" cy="822327"/>
          </a:xfrm>
          <a:prstGeom prst="rect">
            <a:avLst/>
          </a:prstGeom>
          <a:ln w="12700">
            <a:miter lim="400000"/>
          </a:ln>
        </p:spPr>
      </p:pic>
      <p:sp>
        <p:nvSpPr>
          <p:cNvPr id="204" name="Shape 204"/>
          <p:cNvSpPr/>
          <p:nvPr/>
        </p:nvSpPr>
        <p:spPr>
          <a:xfrm>
            <a:off x="6372199" y="5661247"/>
            <a:ext cx="1080122" cy="3258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E46C0A"/>
                </a:solidFill>
                <a:latin typeface="微软雅黑"/>
                <a:ea typeface="微软雅黑"/>
                <a:cs typeface="微软雅黑"/>
                <a:sym typeface="微软雅黑"/>
              </a:defRPr>
            </a:lvl1pPr>
          </a:lstStyle>
          <a:p>
            <a:pPr lvl="0">
              <a:defRPr b="0">
                <a:solidFill>
                  <a:srgbClr val="000000"/>
                </a:solidFill>
              </a:defRPr>
            </a:pPr>
            <a:r>
              <a:rPr b="1">
                <a:solidFill>
                  <a:srgbClr val="E46C0A"/>
                </a:solidFill>
              </a:rPr>
              <a:t>骑单车</a:t>
            </a:r>
          </a:p>
        </p:txBody>
      </p:sp>
      <p:pic>
        <p:nvPicPr>
          <p:cNvPr id="205" name="image26.png"/>
          <p:cNvPicPr/>
          <p:nvPr/>
        </p:nvPicPr>
        <p:blipFill>
          <a:blip r:embed="rId10">
            <a:extLst/>
          </a:blip>
          <a:stretch>
            <a:fillRect/>
          </a:stretch>
        </p:blipFill>
        <p:spPr>
          <a:xfrm>
            <a:off x="7026161" y="4401770"/>
            <a:ext cx="930218" cy="975319"/>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nvSpPr>
        <p:spPr>
          <a:xfrm>
            <a:off x="4355974" y="1484782"/>
            <a:ext cx="4248475" cy="4737891"/>
          </a:xfrm>
          <a:prstGeom prst="rect">
            <a:avLst/>
          </a:prstGeom>
          <a:gradFill>
            <a:gsLst>
              <a:gs pos="0">
                <a:srgbClr val="8D3613"/>
              </a:gs>
              <a:gs pos="100000">
                <a:srgbClr val="A5370B"/>
              </a:gs>
            </a:gsLst>
            <a:lin ang="16200000"/>
          </a:gradFill>
          <a:ln w="25400">
            <a:solidFill>
              <a:srgbClr val="B43C0C"/>
            </a:solidFill>
          </a:ln>
          <a:effectLst>
            <a:outerShdw sx="100000" sy="100000" kx="0" ky="0" algn="b" rotWithShape="0" blurRad="63500" dist="0" dir="0">
              <a:srgbClr val="000000">
                <a:alpha val="17000"/>
              </a:srgbClr>
            </a:outerShdw>
          </a:effectLst>
        </p:spPr>
        <p:txBody>
          <a:bodyPr lIns="0" tIns="0" rIns="0" bIns="0" anchor="ctr"/>
          <a:lstStyle/>
          <a:p>
            <a:pPr lvl="0" algn="ctr">
              <a:defRPr>
                <a:solidFill>
                  <a:srgbClr val="FFFFFF"/>
                </a:solidFill>
                <a:latin typeface="Calibri"/>
                <a:ea typeface="Calibri"/>
                <a:cs typeface="Calibri"/>
                <a:sym typeface="Calibri"/>
              </a:defRPr>
            </a:pPr>
          </a:p>
        </p:txBody>
      </p:sp>
      <p:sp>
        <p:nvSpPr>
          <p:cNvPr id="210" name="Shape 210"/>
          <p:cNvSpPr/>
          <p:nvPr/>
        </p:nvSpPr>
        <p:spPr>
          <a:xfrm>
            <a:off x="4396337" y="1637177"/>
            <a:ext cx="4101973" cy="4501185"/>
          </a:xfrm>
          <a:prstGeom prst="roundRect">
            <a:avLst>
              <a:gd name="adj" fmla="val 4910"/>
            </a:avLst>
          </a:prstGeom>
          <a:solidFill>
            <a:srgbClr val="FFFFFF"/>
          </a:solidFill>
          <a:ln w="12700">
            <a:miter lim="400000"/>
          </a:ln>
          <a:effectLst>
            <a:outerShdw sx="100000" sy="100000" kx="0" ky="0" algn="b" rotWithShape="0" blurRad="50800" dist="38100" dir="2700000">
              <a:srgbClr val="000000">
                <a:alpha val="40000"/>
              </a:srgbClr>
            </a:outerShdw>
          </a:effectLst>
        </p:spPr>
        <p:txBody>
          <a:bodyPr lIns="0" tIns="0" rIns="0" bIns="0" anchor="ctr"/>
          <a:lstStyle/>
          <a:p>
            <a:pPr lvl="0" algn="ctr">
              <a:defRPr>
                <a:solidFill>
                  <a:srgbClr val="FFFFFF"/>
                </a:solidFill>
                <a:latin typeface="Calibri"/>
                <a:ea typeface="Calibri"/>
                <a:cs typeface="Calibri"/>
                <a:sym typeface="Calibri"/>
              </a:defRPr>
            </a:pPr>
          </a:p>
        </p:txBody>
      </p:sp>
      <p:sp>
        <p:nvSpPr>
          <p:cNvPr id="211" name="Shape 211"/>
          <p:cNvSpPr/>
          <p:nvPr/>
        </p:nvSpPr>
        <p:spPr>
          <a:xfrm>
            <a:off x="4396335" y="1637177"/>
            <a:ext cx="4101975" cy="4416875"/>
          </a:xfrm>
          <a:prstGeom prst="roundRect">
            <a:avLst>
              <a:gd name="adj" fmla="val 4910"/>
            </a:avLst>
          </a:prstGeom>
          <a:solidFill>
            <a:srgbClr val="FFFFFF"/>
          </a:solidFill>
          <a:ln w="12700">
            <a:miter lim="400000"/>
          </a:ln>
          <a:effectLst>
            <a:outerShdw sx="100000" sy="100000" kx="0" ky="0" algn="b" rotWithShape="0" blurRad="50800" dist="38100" dir="2700000">
              <a:srgbClr val="000000">
                <a:alpha val="40000"/>
              </a:srgbClr>
            </a:outerShdw>
          </a:effectLst>
        </p:spPr>
        <p:txBody>
          <a:bodyPr lIns="0" tIns="0" rIns="0" bIns="0" anchor="ctr"/>
          <a:lstStyle/>
          <a:p>
            <a:pPr lvl="0" algn="ctr">
              <a:defRPr>
                <a:solidFill>
                  <a:srgbClr val="FFFFFF"/>
                </a:solidFill>
                <a:latin typeface="Calibri"/>
                <a:ea typeface="Calibri"/>
                <a:cs typeface="Calibri"/>
                <a:sym typeface="Calibri"/>
              </a:defRPr>
            </a:pPr>
          </a:p>
        </p:txBody>
      </p:sp>
      <p:grpSp>
        <p:nvGrpSpPr>
          <p:cNvPr id="254" name="Group 254"/>
          <p:cNvGrpSpPr/>
          <p:nvPr/>
        </p:nvGrpSpPr>
        <p:grpSpPr>
          <a:xfrm>
            <a:off x="4341086" y="1798616"/>
            <a:ext cx="158912" cy="4178953"/>
            <a:chOff x="0" y="0"/>
            <a:chExt cx="158911" cy="4178952"/>
          </a:xfrm>
        </p:grpSpPr>
        <p:grpSp>
          <p:nvGrpSpPr>
            <p:cNvPr id="214" name="Group 214"/>
            <p:cNvGrpSpPr/>
            <p:nvPr/>
          </p:nvGrpSpPr>
          <p:grpSpPr>
            <a:xfrm>
              <a:off x="0" y="-1"/>
              <a:ext cx="158912" cy="159281"/>
              <a:chOff x="0" y="0"/>
              <a:chExt cx="158911" cy="159280"/>
            </a:xfrm>
          </p:grpSpPr>
          <p:sp>
            <p:nvSpPr>
              <p:cNvPr id="212" name="Shape 212"/>
              <p:cNvSpPr/>
              <p:nvPr/>
            </p:nvSpPr>
            <p:spPr>
              <a:xfrm>
                <a:off x="0" y="0"/>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13" name="Shape 213"/>
              <p:cNvSpPr/>
              <p:nvPr/>
            </p:nvSpPr>
            <p:spPr>
              <a:xfrm>
                <a:off x="0" y="79639"/>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17" name="Group 217"/>
            <p:cNvGrpSpPr/>
            <p:nvPr/>
          </p:nvGrpSpPr>
          <p:grpSpPr>
            <a:xfrm>
              <a:off x="0" y="308950"/>
              <a:ext cx="158912" cy="159281"/>
              <a:chOff x="0" y="0"/>
              <a:chExt cx="158911" cy="159280"/>
            </a:xfrm>
          </p:grpSpPr>
          <p:sp>
            <p:nvSpPr>
              <p:cNvPr id="215" name="Shape 215"/>
              <p:cNvSpPr/>
              <p:nvPr/>
            </p:nvSpPr>
            <p:spPr>
              <a:xfrm>
                <a:off x="0" y="0"/>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16" name="Shape 216"/>
              <p:cNvSpPr/>
              <p:nvPr/>
            </p:nvSpPr>
            <p:spPr>
              <a:xfrm>
                <a:off x="0" y="79639"/>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20" name="Group 220"/>
            <p:cNvGrpSpPr/>
            <p:nvPr/>
          </p:nvGrpSpPr>
          <p:grpSpPr>
            <a:xfrm>
              <a:off x="0" y="618453"/>
              <a:ext cx="158912" cy="159281"/>
              <a:chOff x="0" y="0"/>
              <a:chExt cx="158911" cy="159280"/>
            </a:xfrm>
          </p:grpSpPr>
          <p:sp>
            <p:nvSpPr>
              <p:cNvPr id="218" name="Shape 218"/>
              <p:cNvSpPr/>
              <p:nvPr/>
            </p:nvSpPr>
            <p:spPr>
              <a:xfrm>
                <a:off x="0" y="0"/>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19" name="Shape 219"/>
              <p:cNvSpPr/>
              <p:nvPr/>
            </p:nvSpPr>
            <p:spPr>
              <a:xfrm>
                <a:off x="0" y="79639"/>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23" name="Group 223"/>
            <p:cNvGrpSpPr/>
            <p:nvPr/>
          </p:nvGrpSpPr>
          <p:grpSpPr>
            <a:xfrm>
              <a:off x="0" y="927403"/>
              <a:ext cx="158912" cy="159281"/>
              <a:chOff x="0" y="0"/>
              <a:chExt cx="158911" cy="159280"/>
            </a:xfrm>
          </p:grpSpPr>
          <p:sp>
            <p:nvSpPr>
              <p:cNvPr id="221" name="Shape 221"/>
              <p:cNvSpPr/>
              <p:nvPr/>
            </p:nvSpPr>
            <p:spPr>
              <a:xfrm>
                <a:off x="0" y="0"/>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22" name="Shape 222"/>
              <p:cNvSpPr/>
              <p:nvPr/>
            </p:nvSpPr>
            <p:spPr>
              <a:xfrm>
                <a:off x="0" y="79639"/>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26" name="Group 226"/>
            <p:cNvGrpSpPr/>
            <p:nvPr/>
          </p:nvGrpSpPr>
          <p:grpSpPr>
            <a:xfrm>
              <a:off x="0" y="1236907"/>
              <a:ext cx="158912" cy="159280"/>
              <a:chOff x="0" y="0"/>
              <a:chExt cx="158911" cy="159279"/>
            </a:xfrm>
          </p:grpSpPr>
          <p:sp>
            <p:nvSpPr>
              <p:cNvPr id="224" name="Shape 224"/>
              <p:cNvSpPr/>
              <p:nvPr/>
            </p:nvSpPr>
            <p:spPr>
              <a:xfrm>
                <a:off x="0" y="-1"/>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25" name="Shape 225"/>
              <p:cNvSpPr/>
              <p:nvPr/>
            </p:nvSpPr>
            <p:spPr>
              <a:xfrm>
                <a:off x="0" y="79638"/>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29" name="Group 229"/>
            <p:cNvGrpSpPr/>
            <p:nvPr/>
          </p:nvGrpSpPr>
          <p:grpSpPr>
            <a:xfrm>
              <a:off x="0" y="1545857"/>
              <a:ext cx="158912" cy="159281"/>
              <a:chOff x="0" y="0"/>
              <a:chExt cx="158911" cy="159280"/>
            </a:xfrm>
          </p:grpSpPr>
          <p:sp>
            <p:nvSpPr>
              <p:cNvPr id="227" name="Shape 227"/>
              <p:cNvSpPr/>
              <p:nvPr/>
            </p:nvSpPr>
            <p:spPr>
              <a:xfrm>
                <a:off x="0" y="0"/>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28" name="Shape 228"/>
              <p:cNvSpPr/>
              <p:nvPr/>
            </p:nvSpPr>
            <p:spPr>
              <a:xfrm>
                <a:off x="0" y="79639"/>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32" name="Group 232"/>
            <p:cNvGrpSpPr/>
            <p:nvPr/>
          </p:nvGrpSpPr>
          <p:grpSpPr>
            <a:xfrm>
              <a:off x="0" y="1855360"/>
              <a:ext cx="158912" cy="159281"/>
              <a:chOff x="0" y="0"/>
              <a:chExt cx="158911" cy="159280"/>
            </a:xfrm>
          </p:grpSpPr>
          <p:sp>
            <p:nvSpPr>
              <p:cNvPr id="230" name="Shape 230"/>
              <p:cNvSpPr/>
              <p:nvPr/>
            </p:nvSpPr>
            <p:spPr>
              <a:xfrm>
                <a:off x="0" y="0"/>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31" name="Shape 231"/>
              <p:cNvSpPr/>
              <p:nvPr/>
            </p:nvSpPr>
            <p:spPr>
              <a:xfrm>
                <a:off x="0" y="79639"/>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35" name="Group 235"/>
            <p:cNvGrpSpPr/>
            <p:nvPr/>
          </p:nvGrpSpPr>
          <p:grpSpPr>
            <a:xfrm>
              <a:off x="0" y="2164311"/>
              <a:ext cx="158912" cy="159280"/>
              <a:chOff x="0" y="0"/>
              <a:chExt cx="158911" cy="159279"/>
            </a:xfrm>
          </p:grpSpPr>
          <p:sp>
            <p:nvSpPr>
              <p:cNvPr id="233" name="Shape 233"/>
              <p:cNvSpPr/>
              <p:nvPr/>
            </p:nvSpPr>
            <p:spPr>
              <a:xfrm>
                <a:off x="0" y="-1"/>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34" name="Shape 234"/>
              <p:cNvSpPr/>
              <p:nvPr/>
            </p:nvSpPr>
            <p:spPr>
              <a:xfrm>
                <a:off x="0" y="79638"/>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38" name="Group 238"/>
            <p:cNvGrpSpPr/>
            <p:nvPr/>
          </p:nvGrpSpPr>
          <p:grpSpPr>
            <a:xfrm>
              <a:off x="0" y="2473814"/>
              <a:ext cx="158912" cy="159280"/>
              <a:chOff x="0" y="0"/>
              <a:chExt cx="158911" cy="159279"/>
            </a:xfrm>
          </p:grpSpPr>
          <p:sp>
            <p:nvSpPr>
              <p:cNvPr id="236" name="Shape 236"/>
              <p:cNvSpPr/>
              <p:nvPr/>
            </p:nvSpPr>
            <p:spPr>
              <a:xfrm>
                <a:off x="0" y="-1"/>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37" name="Shape 237"/>
              <p:cNvSpPr/>
              <p:nvPr/>
            </p:nvSpPr>
            <p:spPr>
              <a:xfrm>
                <a:off x="0" y="79638"/>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41" name="Group 241"/>
            <p:cNvGrpSpPr/>
            <p:nvPr/>
          </p:nvGrpSpPr>
          <p:grpSpPr>
            <a:xfrm>
              <a:off x="0" y="2782764"/>
              <a:ext cx="158912" cy="159281"/>
              <a:chOff x="0" y="0"/>
              <a:chExt cx="158911" cy="159280"/>
            </a:xfrm>
          </p:grpSpPr>
          <p:sp>
            <p:nvSpPr>
              <p:cNvPr id="239" name="Shape 239"/>
              <p:cNvSpPr/>
              <p:nvPr/>
            </p:nvSpPr>
            <p:spPr>
              <a:xfrm>
                <a:off x="0" y="0"/>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40" name="Shape 240"/>
              <p:cNvSpPr/>
              <p:nvPr/>
            </p:nvSpPr>
            <p:spPr>
              <a:xfrm>
                <a:off x="0" y="79639"/>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44" name="Group 244"/>
            <p:cNvGrpSpPr/>
            <p:nvPr/>
          </p:nvGrpSpPr>
          <p:grpSpPr>
            <a:xfrm>
              <a:off x="0" y="3092267"/>
              <a:ext cx="158912" cy="159281"/>
              <a:chOff x="0" y="0"/>
              <a:chExt cx="158911" cy="159280"/>
            </a:xfrm>
          </p:grpSpPr>
          <p:sp>
            <p:nvSpPr>
              <p:cNvPr id="242" name="Shape 242"/>
              <p:cNvSpPr/>
              <p:nvPr/>
            </p:nvSpPr>
            <p:spPr>
              <a:xfrm>
                <a:off x="0" y="0"/>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43" name="Shape 243"/>
              <p:cNvSpPr/>
              <p:nvPr/>
            </p:nvSpPr>
            <p:spPr>
              <a:xfrm>
                <a:off x="0" y="79639"/>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47" name="Group 247"/>
            <p:cNvGrpSpPr/>
            <p:nvPr/>
          </p:nvGrpSpPr>
          <p:grpSpPr>
            <a:xfrm>
              <a:off x="0" y="3401218"/>
              <a:ext cx="158912" cy="159280"/>
              <a:chOff x="0" y="0"/>
              <a:chExt cx="158911" cy="159279"/>
            </a:xfrm>
          </p:grpSpPr>
          <p:sp>
            <p:nvSpPr>
              <p:cNvPr id="245" name="Shape 245"/>
              <p:cNvSpPr/>
              <p:nvPr/>
            </p:nvSpPr>
            <p:spPr>
              <a:xfrm>
                <a:off x="0" y="-1"/>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46" name="Shape 246"/>
              <p:cNvSpPr/>
              <p:nvPr/>
            </p:nvSpPr>
            <p:spPr>
              <a:xfrm>
                <a:off x="0" y="79638"/>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50" name="Group 250"/>
            <p:cNvGrpSpPr/>
            <p:nvPr/>
          </p:nvGrpSpPr>
          <p:grpSpPr>
            <a:xfrm>
              <a:off x="0" y="3710721"/>
              <a:ext cx="158912" cy="159280"/>
              <a:chOff x="0" y="0"/>
              <a:chExt cx="158911" cy="159279"/>
            </a:xfrm>
          </p:grpSpPr>
          <p:sp>
            <p:nvSpPr>
              <p:cNvPr id="248" name="Shape 248"/>
              <p:cNvSpPr/>
              <p:nvPr/>
            </p:nvSpPr>
            <p:spPr>
              <a:xfrm>
                <a:off x="0" y="-1"/>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49" name="Shape 249"/>
              <p:cNvSpPr/>
              <p:nvPr/>
            </p:nvSpPr>
            <p:spPr>
              <a:xfrm>
                <a:off x="0" y="79638"/>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nvGrpSpPr>
            <p:cNvPr id="253" name="Group 253"/>
            <p:cNvGrpSpPr/>
            <p:nvPr/>
          </p:nvGrpSpPr>
          <p:grpSpPr>
            <a:xfrm>
              <a:off x="0" y="4019671"/>
              <a:ext cx="158912" cy="159281"/>
              <a:chOff x="0" y="0"/>
              <a:chExt cx="158911" cy="159280"/>
            </a:xfrm>
          </p:grpSpPr>
          <p:sp>
            <p:nvSpPr>
              <p:cNvPr id="251" name="Shape 251"/>
              <p:cNvSpPr/>
              <p:nvPr/>
            </p:nvSpPr>
            <p:spPr>
              <a:xfrm>
                <a:off x="0" y="0"/>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sp>
            <p:nvSpPr>
              <p:cNvPr id="252" name="Shape 252"/>
              <p:cNvSpPr/>
              <p:nvPr/>
            </p:nvSpPr>
            <p:spPr>
              <a:xfrm>
                <a:off x="0" y="79639"/>
                <a:ext cx="158912" cy="79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00" y="21600"/>
                    </a:lnTo>
                    <a:cubicBezTo>
                      <a:pt x="16200" y="15621"/>
                      <a:pt x="13782" y="10775"/>
                      <a:pt x="10800" y="10775"/>
                    </a:cubicBezTo>
                    <a:cubicBezTo>
                      <a:pt x="7818" y="10775"/>
                      <a:pt x="5400" y="15621"/>
                      <a:pt x="5400" y="21600"/>
                    </a:cubicBezTo>
                    <a:close/>
                  </a:path>
                </a:pathLst>
              </a:custGeom>
              <a:gradFill flip="none" rotWithShape="1">
                <a:gsLst>
                  <a:gs pos="0">
                    <a:srgbClr val="4A4A4A"/>
                  </a:gs>
                  <a:gs pos="50000">
                    <a:srgbClr val="6B6B6B"/>
                  </a:gs>
                  <a:gs pos="100000">
                    <a:srgbClr val="808080"/>
                  </a:gs>
                </a:gsLst>
                <a:path path="circle">
                  <a:fillToRect l="37721" t="-19636" r="62278" b="119636"/>
                </a:path>
              </a:gradFill>
              <a:ln w="12700" cap="flat">
                <a:noFill/>
                <a:miter lim="400000"/>
              </a:ln>
              <a:effectLst/>
            </p:spPr>
            <p:txBody>
              <a:bodyPr wrap="square" lIns="0" tIns="0" rIns="0" bIns="0" numCol="1" anchor="ctr">
                <a:noAutofit/>
              </a:bodyPr>
              <a:lstStyle/>
              <a:p>
                <a:pPr lvl="0" algn="ctr">
                  <a:defRPr>
                    <a:latin typeface="Calibri"/>
                    <a:ea typeface="Calibri"/>
                    <a:cs typeface="Calibri"/>
                    <a:sym typeface="Calibri"/>
                  </a:defRPr>
                </a:pPr>
              </a:p>
            </p:txBody>
          </p:sp>
        </p:grpSp>
      </p:grpSp>
      <p:pic>
        <p:nvPicPr>
          <p:cNvPr id="255" name="image27.png" descr="mascots.png"/>
          <p:cNvPicPr/>
          <p:nvPr/>
        </p:nvPicPr>
        <p:blipFill>
          <a:blip r:embed="rId3">
            <a:extLst/>
          </a:blip>
          <a:stretch>
            <a:fillRect/>
          </a:stretch>
        </p:blipFill>
        <p:spPr>
          <a:xfrm>
            <a:off x="323527" y="3345472"/>
            <a:ext cx="3656880" cy="3512528"/>
          </a:xfrm>
          <a:prstGeom prst="rect">
            <a:avLst/>
          </a:prstGeom>
          <a:ln w="12700">
            <a:miter lim="400000"/>
          </a:ln>
        </p:spPr>
      </p:pic>
      <p:sp>
        <p:nvSpPr>
          <p:cNvPr id="256" name="Shape 256"/>
          <p:cNvSpPr/>
          <p:nvPr/>
        </p:nvSpPr>
        <p:spPr>
          <a:xfrm>
            <a:off x="4499990" y="1844824"/>
            <a:ext cx="3816427" cy="375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gn="ctr"/>
            <a:r>
              <a:rPr b="1" sz="2000">
                <a:solidFill>
                  <a:srgbClr val="808080"/>
                </a:solidFill>
                <a:latin typeface="Arial"/>
                <a:ea typeface="Arial"/>
                <a:cs typeface="Arial"/>
                <a:sym typeface="Arial"/>
              </a:rPr>
              <a:t>2012</a:t>
            </a:r>
            <a:r>
              <a:rPr b="1" sz="2000">
                <a:solidFill>
                  <a:srgbClr val="808080"/>
                </a:solidFill>
                <a:latin typeface="微软雅黑"/>
                <a:ea typeface="微软雅黑"/>
                <a:cs typeface="微软雅黑"/>
                <a:sym typeface="微软雅黑"/>
              </a:rPr>
              <a:t>年慢性肾脏病血脂管理指南</a:t>
            </a:r>
          </a:p>
        </p:txBody>
      </p:sp>
      <p:sp>
        <p:nvSpPr>
          <p:cNvPr id="257" name="Shape 257"/>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权威指南推荐：肾病患者应积极服用他汀降低血脂</a:t>
            </a:r>
          </a:p>
        </p:txBody>
      </p:sp>
      <p:sp>
        <p:nvSpPr>
          <p:cNvPr id="258" name="Shape 258"/>
          <p:cNvSpPr/>
          <p:nvPr/>
        </p:nvSpPr>
        <p:spPr>
          <a:xfrm>
            <a:off x="4644007" y="2460950"/>
            <a:ext cx="3672411" cy="30114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buClr>
                <a:srgbClr val="404040"/>
              </a:buClr>
              <a:buSzPct val="100000"/>
              <a:buFont typeface="Wingdings"/>
              <a:buChar char="➢"/>
            </a:pPr>
            <a:r>
              <a:rPr>
                <a:solidFill>
                  <a:srgbClr val="404040"/>
                </a:solidFill>
                <a:latin typeface="Arial"/>
                <a:ea typeface="Arial"/>
                <a:cs typeface="Arial"/>
                <a:sym typeface="Arial"/>
              </a:rPr>
              <a:t>≥50</a:t>
            </a:r>
            <a:r>
              <a:rPr>
                <a:solidFill>
                  <a:srgbClr val="404040"/>
                </a:solidFill>
                <a:latin typeface="微软雅黑"/>
                <a:ea typeface="微软雅黑"/>
                <a:cs typeface="微软雅黑"/>
                <a:sym typeface="微软雅黑"/>
              </a:rPr>
              <a:t>岁的患者，推荐治疗使用</a:t>
            </a:r>
            <a:r>
              <a:rPr b="1">
                <a:solidFill>
                  <a:srgbClr val="FF0000"/>
                </a:solidFill>
                <a:latin typeface="微软雅黑"/>
                <a:ea typeface="微软雅黑"/>
                <a:cs typeface="微软雅黑"/>
                <a:sym typeface="微软雅黑"/>
              </a:rPr>
              <a:t>他汀</a:t>
            </a:r>
            <a:r>
              <a:rPr>
                <a:solidFill>
                  <a:srgbClr val="404040"/>
                </a:solidFill>
                <a:latin typeface="微软雅黑"/>
                <a:ea typeface="微软雅黑"/>
                <a:cs typeface="微软雅黑"/>
                <a:sym typeface="微软雅黑"/>
              </a:rPr>
              <a:t>；</a:t>
            </a:r>
            <a:endParaRPr>
              <a:solidFill>
                <a:srgbClr val="404040"/>
              </a:solidFill>
              <a:latin typeface="Arial"/>
              <a:ea typeface="Arial"/>
              <a:cs typeface="Arial"/>
              <a:sym typeface="Arial"/>
            </a:endParaRPr>
          </a:p>
          <a:p>
            <a:pPr lvl="0">
              <a:lnSpc>
                <a:spcPct val="150000"/>
              </a:lnSpc>
              <a:buClr>
                <a:srgbClr val="404040"/>
              </a:buClr>
              <a:buSzPct val="100000"/>
              <a:buFont typeface="Wingdings"/>
              <a:buChar char="➢"/>
            </a:pPr>
            <a:r>
              <a:rPr>
                <a:solidFill>
                  <a:srgbClr val="404040"/>
                </a:solidFill>
                <a:latin typeface="微软雅黑"/>
                <a:ea typeface="微软雅黑"/>
                <a:cs typeface="微软雅黑"/>
                <a:sym typeface="微软雅黑"/>
              </a:rPr>
              <a:t>年龄在</a:t>
            </a:r>
            <a:r>
              <a:rPr>
                <a:solidFill>
                  <a:srgbClr val="404040"/>
                </a:solidFill>
                <a:latin typeface="Arial"/>
                <a:ea typeface="Arial"/>
                <a:cs typeface="Arial"/>
                <a:sym typeface="Arial"/>
              </a:rPr>
              <a:t>18-49</a:t>
            </a:r>
            <a:r>
              <a:rPr>
                <a:solidFill>
                  <a:srgbClr val="404040"/>
                </a:solidFill>
                <a:latin typeface="微软雅黑"/>
                <a:ea typeface="微软雅黑"/>
                <a:cs typeface="微软雅黑"/>
                <a:sym typeface="微软雅黑"/>
              </a:rPr>
              <a:t>岁的慢性肾脏病</a:t>
            </a:r>
            <a:r>
              <a:rPr>
                <a:solidFill>
                  <a:srgbClr val="404040"/>
                </a:solidFill>
                <a:latin typeface="Arial"/>
                <a:ea typeface="Arial"/>
                <a:cs typeface="Arial"/>
                <a:sym typeface="Arial"/>
              </a:rPr>
              <a:t>(</a:t>
            </a:r>
            <a:r>
              <a:rPr>
                <a:solidFill>
                  <a:srgbClr val="404040"/>
                </a:solidFill>
                <a:latin typeface="微软雅黑"/>
                <a:ea typeface="微软雅黑"/>
                <a:cs typeface="微软雅黑"/>
                <a:sym typeface="微软雅黑"/>
              </a:rPr>
              <a:t>非透析或肾移植治疗者</a:t>
            </a:r>
            <a:r>
              <a:rPr>
                <a:solidFill>
                  <a:srgbClr val="404040"/>
                </a:solidFill>
                <a:latin typeface="Arial"/>
                <a:ea typeface="Arial"/>
                <a:cs typeface="Arial"/>
                <a:sym typeface="Arial"/>
              </a:rPr>
              <a:t>)</a:t>
            </a:r>
            <a:r>
              <a:rPr>
                <a:solidFill>
                  <a:srgbClr val="404040"/>
                </a:solidFill>
                <a:latin typeface="微软雅黑"/>
                <a:ea typeface="微软雅黑"/>
                <a:cs typeface="微软雅黑"/>
                <a:sym typeface="微软雅黑"/>
              </a:rPr>
              <a:t>，如存在已知的冠状动脉疾病、糖尿病、缺血性脑卒中先兆、预计未来</a:t>
            </a:r>
            <a:r>
              <a:rPr>
                <a:solidFill>
                  <a:srgbClr val="404040"/>
                </a:solidFill>
                <a:latin typeface="Arial"/>
                <a:ea typeface="Arial"/>
                <a:cs typeface="Arial"/>
                <a:sym typeface="Arial"/>
              </a:rPr>
              <a:t>10</a:t>
            </a:r>
            <a:r>
              <a:rPr>
                <a:solidFill>
                  <a:srgbClr val="404040"/>
                </a:solidFill>
                <a:latin typeface="微软雅黑"/>
                <a:ea typeface="微软雅黑"/>
                <a:cs typeface="微软雅黑"/>
                <a:sym typeface="微软雅黑"/>
              </a:rPr>
              <a:t>年发生冠心病死亡或非致死性心肌梗死几率＞</a:t>
            </a:r>
            <a:r>
              <a:rPr>
                <a:solidFill>
                  <a:srgbClr val="404040"/>
                </a:solidFill>
                <a:latin typeface="Arial"/>
                <a:ea typeface="Arial"/>
                <a:cs typeface="Arial"/>
                <a:sym typeface="Arial"/>
              </a:rPr>
              <a:t>10%</a:t>
            </a:r>
            <a:r>
              <a:rPr>
                <a:solidFill>
                  <a:srgbClr val="404040"/>
                </a:solidFill>
                <a:latin typeface="微软雅黑"/>
                <a:ea typeface="微软雅黑"/>
                <a:cs typeface="微软雅黑"/>
                <a:sym typeface="微软雅黑"/>
              </a:rPr>
              <a:t>，建议</a:t>
            </a:r>
            <a:r>
              <a:rPr b="1">
                <a:solidFill>
                  <a:srgbClr val="FF0000"/>
                </a:solidFill>
                <a:latin typeface="微软雅黑"/>
                <a:ea typeface="微软雅黑"/>
                <a:cs typeface="微软雅黑"/>
                <a:sym typeface="微软雅黑"/>
              </a:rPr>
              <a:t>他汀</a:t>
            </a:r>
            <a:r>
              <a:rPr>
                <a:solidFill>
                  <a:srgbClr val="404040"/>
                </a:solidFill>
                <a:latin typeface="微软雅黑"/>
                <a:ea typeface="微软雅黑"/>
                <a:cs typeface="微软雅黑"/>
                <a:sym typeface="微软雅黑"/>
              </a:rPr>
              <a:t>治疗</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他汀不可随意减量、停药，应坚持长期服用</a:t>
            </a:r>
          </a:p>
        </p:txBody>
      </p:sp>
      <p:pic>
        <p:nvPicPr>
          <p:cNvPr id="263" name="image28.png"/>
          <p:cNvPicPr/>
          <p:nvPr/>
        </p:nvPicPr>
        <p:blipFill>
          <a:blip r:embed="rId2">
            <a:extLst/>
          </a:blip>
          <a:stretch>
            <a:fillRect/>
          </a:stretch>
        </p:blipFill>
        <p:spPr>
          <a:xfrm>
            <a:off x="1715329" y="1970295"/>
            <a:ext cx="4968556" cy="3693439"/>
          </a:xfrm>
          <a:prstGeom prst="rect">
            <a:avLst/>
          </a:prstGeom>
          <a:ln w="12700">
            <a:miter lim="400000"/>
          </a:ln>
        </p:spPr>
      </p:pic>
      <p:grpSp>
        <p:nvGrpSpPr>
          <p:cNvPr id="269" name="Group 269"/>
          <p:cNvGrpSpPr/>
          <p:nvPr/>
        </p:nvGrpSpPr>
        <p:grpSpPr>
          <a:xfrm>
            <a:off x="6296823" y="1185734"/>
            <a:ext cx="2848652" cy="2027757"/>
            <a:chOff x="60" y="-16"/>
            <a:chExt cx="2848651" cy="2027756"/>
          </a:xfrm>
        </p:grpSpPr>
        <p:sp>
          <p:nvSpPr>
            <p:cNvPr id="264" name="Shape 264"/>
            <p:cNvSpPr/>
            <p:nvPr/>
          </p:nvSpPr>
          <p:spPr>
            <a:xfrm>
              <a:off x="60" y="-17"/>
              <a:ext cx="2848652" cy="158238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65" name="Shape 265"/>
            <p:cNvSpPr/>
            <p:nvPr/>
          </p:nvSpPr>
          <p:spPr>
            <a:xfrm>
              <a:off x="544022" y="1503702"/>
              <a:ext cx="263216" cy="263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66" name="Shape 266"/>
            <p:cNvSpPr/>
            <p:nvPr/>
          </p:nvSpPr>
          <p:spPr>
            <a:xfrm>
              <a:off x="405426" y="1754774"/>
              <a:ext cx="175478" cy="175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67" name="Shape 267"/>
            <p:cNvSpPr/>
            <p:nvPr/>
          </p:nvSpPr>
          <p:spPr>
            <a:xfrm>
              <a:off x="324814" y="1940000"/>
              <a:ext cx="87740" cy="87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68" name="Shape 268"/>
            <p:cNvSpPr/>
            <p:nvPr/>
          </p:nvSpPr>
          <p:spPr>
            <a:xfrm>
              <a:off x="144645" y="80461"/>
              <a:ext cx="2610270" cy="1343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grpSp>
      <p:sp>
        <p:nvSpPr>
          <p:cNvPr id="270" name="Shape 270"/>
          <p:cNvSpPr/>
          <p:nvPr/>
        </p:nvSpPr>
        <p:spPr>
          <a:xfrm>
            <a:off x="6587714" y="1495112"/>
            <a:ext cx="2267746" cy="7221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pPr>
            <a:r>
              <a:rPr>
                <a:latin typeface="微软雅黑"/>
                <a:ea typeface="微软雅黑"/>
                <a:cs typeface="微软雅黑"/>
                <a:sym typeface="微软雅黑"/>
              </a:rPr>
              <a:t>我吃他汀都吃</a:t>
            </a:r>
            <a:r>
              <a:rPr>
                <a:latin typeface="Arial"/>
                <a:ea typeface="Arial"/>
                <a:cs typeface="Arial"/>
                <a:sym typeface="Arial"/>
              </a:rPr>
              <a:t>1</a:t>
            </a:r>
            <a:r>
              <a:rPr>
                <a:latin typeface="微软雅黑"/>
                <a:ea typeface="微软雅黑"/>
                <a:cs typeface="微软雅黑"/>
                <a:sym typeface="微软雅黑"/>
              </a:rPr>
              <a:t>个月了，是不是可以停了？</a:t>
            </a:r>
          </a:p>
        </p:txBody>
      </p:sp>
      <p:grpSp>
        <p:nvGrpSpPr>
          <p:cNvPr id="276" name="Group 276"/>
          <p:cNvGrpSpPr/>
          <p:nvPr/>
        </p:nvGrpSpPr>
        <p:grpSpPr>
          <a:xfrm>
            <a:off x="-2352" y="1500626"/>
            <a:ext cx="2848651" cy="1962573"/>
            <a:chOff x="60" y="-17"/>
            <a:chExt cx="2848649" cy="1962571"/>
          </a:xfrm>
        </p:grpSpPr>
        <p:sp>
          <p:nvSpPr>
            <p:cNvPr id="271" name="Shape 271"/>
            <p:cNvSpPr/>
            <p:nvPr/>
          </p:nvSpPr>
          <p:spPr>
            <a:xfrm>
              <a:off x="60" y="-18"/>
              <a:ext cx="2848651" cy="171633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72" name="Shape 272"/>
            <p:cNvSpPr/>
            <p:nvPr/>
          </p:nvSpPr>
          <p:spPr>
            <a:xfrm>
              <a:off x="1979191" y="1549363"/>
              <a:ext cx="285498" cy="285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73" name="Shape 273"/>
            <p:cNvSpPr/>
            <p:nvPr/>
          </p:nvSpPr>
          <p:spPr>
            <a:xfrm>
              <a:off x="2149484" y="1745011"/>
              <a:ext cx="190332" cy="190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74" name="Shape 274"/>
            <p:cNvSpPr/>
            <p:nvPr/>
          </p:nvSpPr>
          <p:spPr>
            <a:xfrm>
              <a:off x="2259051" y="1867386"/>
              <a:ext cx="95168" cy="95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75" name="Shape 275"/>
            <p:cNvSpPr/>
            <p:nvPr/>
          </p:nvSpPr>
          <p:spPr>
            <a:xfrm>
              <a:off x="144645" y="87272"/>
              <a:ext cx="2610269" cy="1457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grpSp>
      <p:sp>
        <p:nvSpPr>
          <p:cNvPr id="277" name="Shape 277"/>
          <p:cNvSpPr/>
          <p:nvPr/>
        </p:nvSpPr>
        <p:spPr>
          <a:xfrm>
            <a:off x="327349" y="1669058"/>
            <a:ext cx="2444452" cy="10429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a:latin typeface="微软雅黑"/>
                <a:ea typeface="微软雅黑"/>
                <a:cs typeface="微软雅黑"/>
                <a:sym typeface="微软雅黑"/>
              </a:defRPr>
            </a:lvl1pPr>
          </a:lstStyle>
          <a:p>
            <a:pPr lvl="0"/>
            <a:r>
              <a:t>降血脂治疗是持久战，随意停药会导致复发，加重病情！</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他汀的肾脏安全性如何？</a:t>
            </a:r>
          </a:p>
        </p:txBody>
      </p:sp>
      <p:pic>
        <p:nvPicPr>
          <p:cNvPr id="280" name="image17.jpeg" descr="C:\Users\Administrator\Desktop\图片库\79K58PICAEX_1024.jpg"/>
          <p:cNvPicPr/>
          <p:nvPr/>
        </p:nvPicPr>
        <p:blipFill>
          <a:blip r:embed="rId3">
            <a:extLst/>
          </a:blip>
          <a:stretch>
            <a:fillRect/>
          </a:stretch>
        </p:blipFill>
        <p:spPr>
          <a:xfrm>
            <a:off x="0" y="4005064"/>
            <a:ext cx="1944217" cy="2622644"/>
          </a:xfrm>
          <a:prstGeom prst="rect">
            <a:avLst/>
          </a:prstGeom>
          <a:ln w="12700">
            <a:miter lim="400000"/>
          </a:ln>
        </p:spPr>
      </p:pic>
      <p:pic>
        <p:nvPicPr>
          <p:cNvPr id="281" name="image29.png"/>
          <p:cNvPicPr/>
          <p:nvPr/>
        </p:nvPicPr>
        <p:blipFill>
          <a:blip r:embed="rId4">
            <a:extLst/>
          </a:blip>
          <a:stretch>
            <a:fillRect/>
          </a:stretch>
        </p:blipFill>
        <p:spPr>
          <a:xfrm>
            <a:off x="827583" y="980728"/>
            <a:ext cx="4824539" cy="3187832"/>
          </a:xfrm>
          <a:prstGeom prst="rect">
            <a:avLst/>
          </a:prstGeom>
          <a:ln w="12700">
            <a:miter lim="400000"/>
          </a:ln>
        </p:spPr>
      </p:pic>
      <p:pic>
        <p:nvPicPr>
          <p:cNvPr id="282" name="image29.png"/>
          <p:cNvPicPr/>
          <p:nvPr/>
        </p:nvPicPr>
        <p:blipFill>
          <a:blip r:embed="rId4">
            <a:extLst/>
          </a:blip>
          <a:stretch>
            <a:fillRect/>
          </a:stretch>
        </p:blipFill>
        <p:spPr>
          <a:xfrm>
            <a:off x="3851919" y="2783178"/>
            <a:ext cx="5148065" cy="3401605"/>
          </a:xfrm>
          <a:prstGeom prst="rect">
            <a:avLst/>
          </a:prstGeom>
          <a:ln w="12700">
            <a:miter lim="400000"/>
          </a:ln>
        </p:spPr>
      </p:pic>
      <p:sp>
        <p:nvSpPr>
          <p:cNvPr id="283" name="Shape 283"/>
          <p:cNvSpPr/>
          <p:nvPr/>
        </p:nvSpPr>
        <p:spPr>
          <a:xfrm>
            <a:off x="1835696" y="1772816"/>
            <a:ext cx="3600402" cy="8016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200000"/>
              </a:lnSpc>
              <a:defRPr b="1">
                <a:latin typeface="微软雅黑"/>
                <a:ea typeface="微软雅黑"/>
                <a:cs typeface="微软雅黑"/>
                <a:sym typeface="微软雅黑"/>
              </a:defRPr>
            </a:lvl1pPr>
          </a:lstStyle>
          <a:p>
            <a:pPr lvl="0">
              <a:defRPr b="0"/>
            </a:pPr>
            <a:r>
              <a:rPr b="1"/>
              <a:t>他汀是目前最有效的降脂药，这一类药物总体上是比较安全的</a:t>
            </a:r>
          </a:p>
        </p:txBody>
      </p:sp>
      <p:sp>
        <p:nvSpPr>
          <p:cNvPr id="284" name="Shape 284"/>
          <p:cNvSpPr/>
          <p:nvPr/>
        </p:nvSpPr>
        <p:spPr>
          <a:xfrm>
            <a:off x="4499990" y="3645024"/>
            <a:ext cx="4499994" cy="17531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200000"/>
              </a:lnSpc>
            </a:pPr>
            <a:r>
              <a:rPr b="1">
                <a:latin typeface="微软雅黑"/>
                <a:ea typeface="微软雅黑"/>
                <a:cs typeface="微软雅黑"/>
                <a:sym typeface="微软雅黑"/>
              </a:rPr>
              <a:t>然而，根据分子基团的不同，不同的他汀可能会有一定的</a:t>
            </a:r>
            <a:r>
              <a:rPr b="1">
                <a:solidFill>
                  <a:srgbClr val="FF0000"/>
                </a:solidFill>
                <a:latin typeface="微软雅黑"/>
                <a:ea typeface="微软雅黑"/>
                <a:cs typeface="微软雅黑"/>
                <a:sym typeface="微软雅黑"/>
              </a:rPr>
              <a:t>异质性</a:t>
            </a:r>
            <a:r>
              <a:rPr b="1">
                <a:latin typeface="微软雅黑"/>
                <a:ea typeface="微软雅黑"/>
                <a:cs typeface="微软雅黑"/>
                <a:sym typeface="微软雅黑"/>
              </a:rPr>
              <a:t>，某些他汀在慢性肾脏病患者中的使用需要根据肾功能不同合理调整剂量，请遵医嘱</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title"/>
          </p:nvPr>
        </p:nvSpPr>
        <p:spPr>
          <a:xfrm>
            <a:off x="-1" y="-1"/>
            <a:ext cx="9144001" cy="1052738"/>
          </a:xfrm>
          <a:prstGeom prst="rect">
            <a:avLst/>
          </a:prstGeom>
        </p:spPr>
        <p:txBody>
          <a:bodyPr/>
          <a:lstStyle/>
          <a:p>
            <a:pPr lvl="0"/>
          </a:p>
        </p:txBody>
      </p:sp>
      <p:grpSp>
        <p:nvGrpSpPr>
          <p:cNvPr id="294" name="Group 294"/>
          <p:cNvGrpSpPr/>
          <p:nvPr/>
        </p:nvGrpSpPr>
        <p:grpSpPr>
          <a:xfrm>
            <a:off x="5083030" y="1127692"/>
            <a:ext cx="3451196" cy="2252725"/>
            <a:chOff x="73" y="-17"/>
            <a:chExt cx="3451194" cy="2252724"/>
          </a:xfrm>
        </p:grpSpPr>
        <p:sp>
          <p:nvSpPr>
            <p:cNvPr id="289" name="Shape 289"/>
            <p:cNvSpPr/>
            <p:nvPr/>
          </p:nvSpPr>
          <p:spPr>
            <a:xfrm>
              <a:off x="73" y="-18"/>
              <a:ext cx="3451196" cy="1734215"/>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90" name="Shape 290"/>
            <p:cNvSpPr/>
            <p:nvPr/>
          </p:nvSpPr>
          <p:spPr>
            <a:xfrm>
              <a:off x="1408475" y="1707004"/>
              <a:ext cx="288472" cy="288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91" name="Shape 291"/>
            <p:cNvSpPr/>
            <p:nvPr/>
          </p:nvSpPr>
          <p:spPr>
            <a:xfrm>
              <a:off x="1417348" y="1979136"/>
              <a:ext cx="192314" cy="192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92" name="Shape 292"/>
            <p:cNvSpPr/>
            <p:nvPr/>
          </p:nvSpPr>
          <p:spPr>
            <a:xfrm>
              <a:off x="1442793" y="2156549"/>
              <a:ext cx="96158" cy="96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sp>
          <p:nvSpPr>
            <p:cNvPr id="293" name="Shape 293"/>
            <p:cNvSpPr/>
            <p:nvPr/>
          </p:nvSpPr>
          <p:spPr>
            <a:xfrm>
              <a:off x="175240" y="88181"/>
              <a:ext cx="3162390" cy="1472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defRPr>
                  <a:latin typeface="Arial"/>
                  <a:ea typeface="Arial"/>
                  <a:cs typeface="Arial"/>
                  <a:sym typeface="Arial"/>
                </a:defRPr>
              </a:pPr>
            </a:p>
          </p:txBody>
        </p:sp>
      </p:grpSp>
      <p:sp>
        <p:nvSpPr>
          <p:cNvPr id="295" name="Shape 295"/>
          <p:cNvSpPr/>
          <p:nvPr/>
        </p:nvSpPr>
        <p:spPr>
          <a:xfrm>
            <a:off x="5513201" y="1277170"/>
            <a:ext cx="2875223" cy="10429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pPr>
            <a:r>
              <a:rPr b="1">
                <a:latin typeface="微软雅黑"/>
                <a:ea typeface="微软雅黑"/>
                <a:cs typeface="微软雅黑"/>
                <a:sym typeface="微软雅黑"/>
              </a:rPr>
              <a:t>肾病患者降脂不仅要有一位好医生，更要做一个</a:t>
            </a:r>
            <a:r>
              <a:rPr b="1">
                <a:solidFill>
                  <a:srgbClr val="FF0000"/>
                </a:solidFill>
                <a:latin typeface="微软雅黑"/>
                <a:ea typeface="微软雅黑"/>
                <a:cs typeface="微软雅黑"/>
                <a:sym typeface="微软雅黑"/>
              </a:rPr>
              <a:t>遵守纪律</a:t>
            </a:r>
            <a:r>
              <a:rPr b="1">
                <a:latin typeface="微软雅黑"/>
                <a:ea typeface="微软雅黑"/>
                <a:cs typeface="微软雅黑"/>
                <a:sym typeface="微软雅黑"/>
              </a:rPr>
              <a:t>的患者</a:t>
            </a:r>
          </a:p>
        </p:txBody>
      </p:sp>
      <p:pic>
        <p:nvPicPr>
          <p:cNvPr id="296" name="image30.png"/>
          <p:cNvPicPr/>
          <p:nvPr/>
        </p:nvPicPr>
        <p:blipFill>
          <a:blip r:embed="rId2">
            <a:extLst/>
          </a:blip>
          <a:stretch>
            <a:fillRect/>
          </a:stretch>
        </p:blipFill>
        <p:spPr>
          <a:xfrm>
            <a:off x="899591" y="1193019"/>
            <a:ext cx="2220424" cy="5033103"/>
          </a:xfrm>
          <a:prstGeom prst="rect">
            <a:avLst/>
          </a:prstGeom>
          <a:ln w="12700">
            <a:miter lim="400000"/>
          </a:ln>
          <a:effectLst>
            <a:outerShdw sx="100000" sy="100000" kx="0" ky="0" algn="b" rotWithShape="0" blurRad="50800" dist="38100" dir="5400000">
              <a:srgbClr val="000000">
                <a:alpha val="40000"/>
              </a:srgbClr>
            </a:outerShdw>
            <a:reflection blurRad="0" stA="69000" stPos="0" endA="0" endPos="40000" dist="0" dir="5400000" fadeDir="5400000" sx="100000" sy="-100000" kx="0" ky="0" algn="bl" rotWithShape="0"/>
          </a:effectLst>
        </p:spPr>
      </p:pic>
      <p:sp>
        <p:nvSpPr>
          <p:cNvPr id="297" name="Shape 297"/>
          <p:cNvSpPr/>
          <p:nvPr/>
        </p:nvSpPr>
        <p:spPr>
          <a:xfrm>
            <a:off x="1143966" y="2132856"/>
            <a:ext cx="2232250" cy="3505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b="1" sz="2000">
                <a:solidFill>
                  <a:srgbClr val="FFFFFF"/>
                </a:solidFill>
                <a:latin typeface="微软雅黑"/>
                <a:ea typeface="微软雅黑"/>
                <a:cs typeface="微软雅黑"/>
                <a:sym typeface="微软雅黑"/>
              </a:defRPr>
            </a:lvl1pPr>
          </a:lstStyle>
          <a:p>
            <a:pPr lvl="0">
              <a:defRPr b="0" sz="1800">
                <a:solidFill>
                  <a:srgbClr val="000000"/>
                </a:solidFill>
              </a:defRPr>
            </a:pPr>
            <a:r>
              <a:rPr b="1" sz="2000">
                <a:solidFill>
                  <a:srgbClr val="FFFFFF"/>
                </a:solidFill>
              </a:rPr>
              <a:t>下面两个病例</a:t>
            </a:r>
          </a:p>
        </p:txBody>
      </p:sp>
      <p:sp>
        <p:nvSpPr>
          <p:cNvPr id="298" name="Shape 298"/>
          <p:cNvSpPr/>
          <p:nvPr/>
        </p:nvSpPr>
        <p:spPr>
          <a:xfrm>
            <a:off x="997155" y="3496676"/>
            <a:ext cx="2220424" cy="14274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200000"/>
              </a:lnSpc>
            </a:pPr>
            <a:r>
              <a:rPr>
                <a:latin typeface="微软雅黑"/>
                <a:ea typeface="微软雅黑"/>
                <a:cs typeface="微软雅黑"/>
                <a:sym typeface="微软雅黑"/>
              </a:rPr>
              <a:t>告诉所有肾病患者</a:t>
            </a:r>
            <a:r>
              <a:rPr b="1" sz="2400">
                <a:solidFill>
                  <a:srgbClr val="FF0000"/>
                </a:solidFill>
                <a:latin typeface="微软雅黑"/>
                <a:ea typeface="微软雅黑"/>
                <a:cs typeface="微软雅黑"/>
                <a:sym typeface="微软雅黑"/>
              </a:rPr>
              <a:t>遵医嘱治疗</a:t>
            </a:r>
            <a:endParaRPr b="1" sz="2400">
              <a:solidFill>
                <a:srgbClr val="FF0000"/>
              </a:solidFill>
              <a:latin typeface="Arial"/>
              <a:ea typeface="Arial"/>
              <a:cs typeface="Arial"/>
              <a:sym typeface="Arial"/>
            </a:endParaRPr>
          </a:p>
          <a:p>
            <a:pPr lvl="0">
              <a:lnSpc>
                <a:spcPct val="200000"/>
              </a:lnSpc>
            </a:pPr>
            <a:r>
              <a:rPr>
                <a:latin typeface="微软雅黑"/>
                <a:ea typeface="微软雅黑"/>
                <a:cs typeface="微软雅黑"/>
                <a:sym typeface="微软雅黑"/>
              </a:rPr>
              <a:t>的重要性</a:t>
            </a:r>
          </a:p>
        </p:txBody>
      </p:sp>
      <p:pic>
        <p:nvPicPr>
          <p:cNvPr id="299" name="image31.png" descr="C:\Users\admin\Documents\ppt素材\卡通图片\ATbKEB75c.png"/>
          <p:cNvPicPr/>
          <p:nvPr/>
        </p:nvPicPr>
        <p:blipFill>
          <a:blip r:embed="rId3">
            <a:extLst/>
          </a:blip>
          <a:stretch>
            <a:fillRect/>
          </a:stretch>
        </p:blipFill>
        <p:spPr>
          <a:xfrm>
            <a:off x="5208699" y="3140966"/>
            <a:ext cx="2335374" cy="3240362"/>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p:nvPr>
        </p:nvSpPr>
        <p:spPr>
          <a:xfrm>
            <a:off x="-1" y="-1"/>
            <a:ext cx="9144001"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病例</a:t>
            </a:r>
            <a:r>
              <a:rPr b="1" sz="2800">
                <a:solidFill>
                  <a:srgbClr val="FFFFFF"/>
                </a:solidFill>
              </a:rPr>
              <a:t>1</a:t>
            </a:r>
            <a:r>
              <a:rPr b="1" sz="2800">
                <a:solidFill>
                  <a:srgbClr val="FFFFFF"/>
                </a:solidFill>
                <a:latin typeface="微软雅黑"/>
                <a:ea typeface="微软雅黑"/>
                <a:cs typeface="微软雅黑"/>
                <a:sym typeface="微软雅黑"/>
              </a:rPr>
              <a:t>：</a:t>
            </a:r>
            <a:r>
              <a:rPr b="1" sz="2800">
                <a:solidFill>
                  <a:srgbClr val="FFFFFF"/>
                </a:solidFill>
              </a:rPr>
              <a:t>“</a:t>
            </a:r>
            <a:r>
              <a:rPr b="1" sz="2800">
                <a:solidFill>
                  <a:srgbClr val="FFFFFF"/>
                </a:solidFill>
                <a:latin typeface="微软雅黑"/>
                <a:ea typeface="微软雅黑"/>
                <a:cs typeface="微软雅黑"/>
                <a:sym typeface="微软雅黑"/>
              </a:rPr>
              <a:t>不遵医嘱</a:t>
            </a:r>
            <a:r>
              <a:rPr b="1" sz="2800">
                <a:solidFill>
                  <a:srgbClr val="FFFFFF"/>
                </a:solidFill>
              </a:rPr>
              <a:t>”</a:t>
            </a:r>
            <a:r>
              <a:rPr b="1" sz="2800">
                <a:solidFill>
                  <a:srgbClr val="FFFFFF"/>
                </a:solidFill>
                <a:latin typeface="微软雅黑"/>
                <a:ea typeface="微软雅黑"/>
                <a:cs typeface="微软雅黑"/>
                <a:sym typeface="微软雅黑"/>
              </a:rPr>
              <a:t>让他差点丧命</a:t>
            </a:r>
          </a:p>
        </p:txBody>
      </p:sp>
      <p:pic>
        <p:nvPicPr>
          <p:cNvPr id="302" name="image18.jpeg" descr="F:\图片库\14U58PICC7R_1024.jpg"/>
          <p:cNvPicPr/>
          <p:nvPr/>
        </p:nvPicPr>
        <p:blipFill>
          <a:blip r:embed="rId2">
            <a:extLst/>
          </a:blip>
          <a:stretch>
            <a:fillRect/>
          </a:stretch>
        </p:blipFill>
        <p:spPr>
          <a:xfrm>
            <a:off x="4928625" y="3558330"/>
            <a:ext cx="2686223" cy="2691688"/>
          </a:xfrm>
          <a:prstGeom prst="rect">
            <a:avLst/>
          </a:prstGeom>
          <a:ln w="12700">
            <a:miter lim="400000"/>
          </a:ln>
        </p:spPr>
      </p:pic>
      <p:grpSp>
        <p:nvGrpSpPr>
          <p:cNvPr id="308" name="Group 308"/>
          <p:cNvGrpSpPr/>
          <p:nvPr/>
        </p:nvGrpSpPr>
        <p:grpSpPr>
          <a:xfrm>
            <a:off x="2884563" y="1118677"/>
            <a:ext cx="3388927" cy="2219850"/>
            <a:chOff x="72" y="-17"/>
            <a:chExt cx="3388926" cy="2219848"/>
          </a:xfrm>
        </p:grpSpPr>
        <p:sp>
          <p:nvSpPr>
            <p:cNvPr id="303" name="Shape 303"/>
            <p:cNvSpPr/>
            <p:nvPr/>
          </p:nvSpPr>
          <p:spPr>
            <a:xfrm>
              <a:off x="72" y="-18"/>
              <a:ext cx="3388927" cy="1670893"/>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04" name="Shape 304"/>
            <p:cNvSpPr/>
            <p:nvPr/>
          </p:nvSpPr>
          <p:spPr>
            <a:xfrm>
              <a:off x="2274251" y="1633759"/>
              <a:ext cx="277938" cy="277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05" name="Shape 305"/>
            <p:cNvSpPr/>
            <p:nvPr/>
          </p:nvSpPr>
          <p:spPr>
            <a:xfrm>
              <a:off x="2501015" y="1917343"/>
              <a:ext cx="185292" cy="185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06" name="Shape 306"/>
            <p:cNvSpPr/>
            <p:nvPr/>
          </p:nvSpPr>
          <p:spPr>
            <a:xfrm>
              <a:off x="2671695" y="2127183"/>
              <a:ext cx="92648" cy="926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07" name="Shape 307"/>
            <p:cNvSpPr/>
            <p:nvPr/>
          </p:nvSpPr>
          <p:spPr>
            <a:xfrm>
              <a:off x="172078" y="84961"/>
              <a:ext cx="3105333" cy="14186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grpSp>
        <p:nvGrpSpPr>
          <p:cNvPr id="314" name="Group 314"/>
          <p:cNvGrpSpPr/>
          <p:nvPr/>
        </p:nvGrpSpPr>
        <p:grpSpPr>
          <a:xfrm>
            <a:off x="6199753" y="1718566"/>
            <a:ext cx="2956299" cy="1964074"/>
            <a:chOff x="62" y="-15"/>
            <a:chExt cx="2956298" cy="1964072"/>
          </a:xfrm>
        </p:grpSpPr>
        <p:sp>
          <p:nvSpPr>
            <p:cNvPr id="309" name="Shape 309"/>
            <p:cNvSpPr/>
            <p:nvPr/>
          </p:nvSpPr>
          <p:spPr>
            <a:xfrm>
              <a:off x="62" y="-16"/>
              <a:ext cx="2956300" cy="1502180"/>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10" name="Shape 310"/>
            <p:cNvSpPr/>
            <p:nvPr/>
          </p:nvSpPr>
          <p:spPr>
            <a:xfrm>
              <a:off x="959124" y="1473708"/>
              <a:ext cx="249874" cy="2498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11" name="Shape 311"/>
            <p:cNvSpPr/>
            <p:nvPr/>
          </p:nvSpPr>
          <p:spPr>
            <a:xfrm>
              <a:off x="908486" y="1715040"/>
              <a:ext cx="166584" cy="166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12" name="Shape 312"/>
            <p:cNvSpPr/>
            <p:nvPr/>
          </p:nvSpPr>
          <p:spPr>
            <a:xfrm>
              <a:off x="892790" y="1880766"/>
              <a:ext cx="83292" cy="83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13" name="Shape 313"/>
            <p:cNvSpPr/>
            <p:nvPr/>
          </p:nvSpPr>
          <p:spPr>
            <a:xfrm>
              <a:off x="150111" y="76382"/>
              <a:ext cx="2708908" cy="1275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315" name="Shape 315"/>
          <p:cNvSpPr/>
          <p:nvPr/>
        </p:nvSpPr>
        <p:spPr>
          <a:xfrm>
            <a:off x="3242261" y="1277703"/>
            <a:ext cx="3126110" cy="6844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b="1">
                <a:latin typeface="微软雅黑"/>
                <a:ea typeface="微软雅黑"/>
                <a:cs typeface="微软雅黑"/>
                <a:sym typeface="微软雅黑"/>
              </a:defRPr>
            </a:lvl1pPr>
          </a:lstStyle>
          <a:p>
            <a:pPr lvl="0">
              <a:defRPr b="0"/>
            </a:pPr>
            <a:r>
              <a:rPr b="1"/>
              <a:t>您除了肾功能异常外，血脂也偏高，应服用降脂药物</a:t>
            </a:r>
          </a:p>
        </p:txBody>
      </p:sp>
      <p:sp>
        <p:nvSpPr>
          <p:cNvPr id="316" name="Shape 316"/>
          <p:cNvSpPr/>
          <p:nvPr/>
        </p:nvSpPr>
        <p:spPr>
          <a:xfrm>
            <a:off x="6368369" y="1992566"/>
            <a:ext cx="2808315" cy="6844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b="1">
                <a:latin typeface="微软雅黑"/>
                <a:ea typeface="微软雅黑"/>
                <a:cs typeface="微软雅黑"/>
                <a:sym typeface="微软雅黑"/>
              </a:defRPr>
            </a:lvl1pPr>
          </a:lstStyle>
          <a:p>
            <a:pPr lvl="0">
              <a:defRPr b="0"/>
            </a:pPr>
            <a:r>
              <a:rPr b="1"/>
              <a:t>我到肾科就是想把肌酐降下来，血脂我心里有数！</a:t>
            </a:r>
          </a:p>
        </p:txBody>
      </p:sp>
      <p:sp>
        <p:nvSpPr>
          <p:cNvPr id="317" name="Shape 317"/>
          <p:cNvSpPr/>
          <p:nvPr/>
        </p:nvSpPr>
        <p:spPr>
          <a:xfrm>
            <a:off x="563407" y="1375594"/>
            <a:ext cx="1336179" cy="4862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r>
              <a:rPr b="1" sz="2800">
                <a:solidFill>
                  <a:srgbClr val="F79646"/>
                </a:solidFill>
                <a:latin typeface="Arial"/>
                <a:ea typeface="Arial"/>
                <a:cs typeface="Arial"/>
                <a:sym typeface="Arial"/>
              </a:rPr>
              <a:t>1</a:t>
            </a:r>
            <a:r>
              <a:rPr b="1" sz="2800">
                <a:solidFill>
                  <a:srgbClr val="F79646"/>
                </a:solidFill>
                <a:latin typeface="微软雅黑"/>
                <a:ea typeface="微软雅黑"/>
                <a:cs typeface="微软雅黑"/>
                <a:sym typeface="微软雅黑"/>
              </a:rPr>
              <a:t>年前</a:t>
            </a:r>
          </a:p>
        </p:txBody>
      </p:sp>
      <p:pic>
        <p:nvPicPr>
          <p:cNvPr id="318" name="image32.png"/>
          <p:cNvPicPr/>
          <p:nvPr/>
        </p:nvPicPr>
        <p:blipFill>
          <a:blip r:embed="rId3">
            <a:extLst/>
          </a:blip>
          <a:stretch>
            <a:fillRect/>
          </a:stretch>
        </p:blipFill>
        <p:spPr>
          <a:xfrm>
            <a:off x="162002" y="2221670"/>
            <a:ext cx="3594811" cy="4157933"/>
          </a:xfrm>
          <a:prstGeom prst="rect">
            <a:avLst/>
          </a:prstGeom>
          <a:ln w="12700">
            <a:miter lim="400000"/>
          </a:ln>
        </p:spPr>
      </p:pic>
      <p:sp>
        <p:nvSpPr>
          <p:cNvPr id="319" name="Shape 319"/>
          <p:cNvSpPr/>
          <p:nvPr/>
        </p:nvSpPr>
        <p:spPr>
          <a:xfrm rot="203574">
            <a:off x="1320266" y="3269865"/>
            <a:ext cx="1963993" cy="140144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pPr>
            <a:r>
              <a:rPr b="1">
                <a:latin typeface="微软雅黑"/>
                <a:ea typeface="微软雅黑"/>
                <a:cs typeface="微软雅黑"/>
                <a:sym typeface="微软雅黑"/>
              </a:rPr>
              <a:t>血肌酐超过正常范围</a:t>
            </a:r>
            <a:endParaRPr b="1">
              <a:latin typeface="Arial"/>
              <a:ea typeface="Arial"/>
              <a:cs typeface="Arial"/>
              <a:sym typeface="Arial"/>
            </a:endParaRPr>
          </a:p>
          <a:p>
            <a:pPr lvl="0">
              <a:lnSpc>
                <a:spcPct val="150000"/>
              </a:lnSpc>
            </a:pPr>
            <a:r>
              <a:rPr b="1">
                <a:latin typeface="微软雅黑"/>
                <a:ea typeface="微软雅黑"/>
                <a:cs typeface="微软雅黑"/>
                <a:sym typeface="微软雅黑"/>
              </a:rPr>
              <a:t>同时伴有高血压和高血脂</a:t>
            </a:r>
          </a:p>
        </p:txBody>
      </p:sp>
      <p:sp>
        <p:nvSpPr>
          <p:cNvPr id="320" name="Shape 320"/>
          <p:cNvSpPr/>
          <p:nvPr/>
        </p:nvSpPr>
        <p:spPr>
          <a:xfrm>
            <a:off x="1182094" y="3372834"/>
            <a:ext cx="194257" cy="210461"/>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xfrm>
            <a:off x="-1" y="-1"/>
            <a:ext cx="9144001" cy="1052738"/>
          </a:xfrm>
          <a:prstGeom prst="rect">
            <a:avLst/>
          </a:prstGeom>
        </p:spPr>
        <p:txBody>
          <a:bodyPr/>
          <a:lstStyle/>
          <a:p>
            <a:pPr lvl="0"/>
          </a:p>
        </p:txBody>
      </p:sp>
      <p:pic>
        <p:nvPicPr>
          <p:cNvPr id="323" name="image19.jpeg" descr="F:\图片库\80I58PICstM_1024.jpg"/>
          <p:cNvPicPr/>
          <p:nvPr/>
        </p:nvPicPr>
        <p:blipFill>
          <a:blip r:embed="rId2">
            <a:extLst/>
          </a:blip>
          <a:stretch>
            <a:fillRect/>
          </a:stretch>
        </p:blipFill>
        <p:spPr>
          <a:xfrm>
            <a:off x="4237425" y="2780926"/>
            <a:ext cx="3121154" cy="3401571"/>
          </a:xfrm>
          <a:prstGeom prst="rect">
            <a:avLst/>
          </a:prstGeom>
          <a:ln w="12700">
            <a:miter lim="400000"/>
          </a:ln>
        </p:spPr>
      </p:pic>
      <p:grpSp>
        <p:nvGrpSpPr>
          <p:cNvPr id="329" name="Group 329"/>
          <p:cNvGrpSpPr/>
          <p:nvPr/>
        </p:nvGrpSpPr>
        <p:grpSpPr>
          <a:xfrm>
            <a:off x="5795442" y="1244179"/>
            <a:ext cx="3100509" cy="2349743"/>
            <a:chOff x="65" y="-17"/>
            <a:chExt cx="3100508" cy="2349741"/>
          </a:xfrm>
        </p:grpSpPr>
        <p:sp>
          <p:nvSpPr>
            <p:cNvPr id="324" name="Shape 324"/>
            <p:cNvSpPr/>
            <p:nvPr/>
          </p:nvSpPr>
          <p:spPr>
            <a:xfrm>
              <a:off x="65" y="-18"/>
              <a:ext cx="3100510" cy="1671274"/>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25" name="Shape 325"/>
            <p:cNvSpPr/>
            <p:nvPr/>
          </p:nvSpPr>
          <p:spPr>
            <a:xfrm>
              <a:off x="950519" y="1692830"/>
              <a:ext cx="278002" cy="278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26" name="Shape 326"/>
            <p:cNvSpPr/>
            <p:nvPr/>
          </p:nvSpPr>
          <p:spPr>
            <a:xfrm>
              <a:off x="869085" y="2017039"/>
              <a:ext cx="185336" cy="185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27" name="Shape 327"/>
            <p:cNvSpPr/>
            <p:nvPr/>
          </p:nvSpPr>
          <p:spPr>
            <a:xfrm>
              <a:off x="826365" y="2257056"/>
              <a:ext cx="92668" cy="92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28" name="Shape 328"/>
            <p:cNvSpPr/>
            <p:nvPr/>
          </p:nvSpPr>
          <p:spPr>
            <a:xfrm>
              <a:off x="157433" y="84980"/>
              <a:ext cx="2841050" cy="1418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330" name="Shape 330"/>
          <p:cNvSpPr/>
          <p:nvPr/>
        </p:nvSpPr>
        <p:spPr>
          <a:xfrm>
            <a:off x="6084168" y="1403394"/>
            <a:ext cx="2331261" cy="10429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b="1">
                <a:latin typeface="微软雅黑"/>
                <a:ea typeface="微软雅黑"/>
                <a:cs typeface="微软雅黑"/>
                <a:sym typeface="微软雅黑"/>
              </a:defRPr>
            </a:lvl1pPr>
          </a:lstStyle>
          <a:p>
            <a:pPr lvl="0">
              <a:defRPr b="0"/>
            </a:pPr>
            <a:r>
              <a:rPr b="1"/>
              <a:t>我真没想到会发展成今天这样，真后悔没有好好服药！！</a:t>
            </a:r>
          </a:p>
        </p:txBody>
      </p:sp>
      <p:pic>
        <p:nvPicPr>
          <p:cNvPr id="331" name="image32.png"/>
          <p:cNvPicPr/>
          <p:nvPr/>
        </p:nvPicPr>
        <p:blipFill>
          <a:blip r:embed="rId3">
            <a:extLst/>
          </a:blip>
          <a:stretch>
            <a:fillRect/>
          </a:stretch>
        </p:blipFill>
        <p:spPr>
          <a:xfrm>
            <a:off x="363723" y="1989812"/>
            <a:ext cx="3594812" cy="4157930"/>
          </a:xfrm>
          <a:prstGeom prst="rect">
            <a:avLst/>
          </a:prstGeom>
          <a:ln w="12700">
            <a:miter lim="400000"/>
          </a:ln>
        </p:spPr>
      </p:pic>
      <p:sp>
        <p:nvSpPr>
          <p:cNvPr id="332" name="Shape 332"/>
          <p:cNvSpPr/>
          <p:nvPr/>
        </p:nvSpPr>
        <p:spPr>
          <a:xfrm>
            <a:off x="345580" y="1418588"/>
            <a:ext cx="1514965" cy="4862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r>
              <a:rPr b="1" sz="2800">
                <a:solidFill>
                  <a:srgbClr val="F79646"/>
                </a:solidFill>
                <a:latin typeface="Arial"/>
                <a:ea typeface="Arial"/>
                <a:cs typeface="Arial"/>
                <a:sym typeface="Arial"/>
              </a:rPr>
              <a:t>1</a:t>
            </a:r>
            <a:r>
              <a:rPr b="1" sz="2800">
                <a:solidFill>
                  <a:srgbClr val="F79646"/>
                </a:solidFill>
                <a:latin typeface="微软雅黑"/>
                <a:ea typeface="微软雅黑"/>
                <a:cs typeface="微软雅黑"/>
                <a:sym typeface="微软雅黑"/>
              </a:rPr>
              <a:t>年后</a:t>
            </a:r>
          </a:p>
        </p:txBody>
      </p:sp>
      <p:sp>
        <p:nvSpPr>
          <p:cNvPr id="333" name="Shape 333"/>
          <p:cNvSpPr/>
          <p:nvPr/>
        </p:nvSpPr>
        <p:spPr>
          <a:xfrm>
            <a:off x="1280791" y="2681268"/>
            <a:ext cx="194257" cy="210461"/>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
        <p:nvSpPr>
          <p:cNvPr id="334" name="Shape 334"/>
          <p:cNvSpPr/>
          <p:nvPr/>
        </p:nvSpPr>
        <p:spPr>
          <a:xfrm rot="203574">
            <a:off x="1101205" y="2704933"/>
            <a:ext cx="2606572" cy="18223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pPr>
            <a:r>
              <a:rPr>
                <a:latin typeface="微软雅黑"/>
                <a:ea typeface="微软雅黑"/>
                <a:cs typeface="微软雅黑"/>
                <a:sym typeface="微软雅黑"/>
              </a:rPr>
              <a:t>因</a:t>
            </a:r>
            <a:r>
              <a:rPr b="1" sz="2000">
                <a:solidFill>
                  <a:srgbClr val="FF0000"/>
                </a:solidFill>
                <a:latin typeface="微软雅黑"/>
                <a:ea typeface="微软雅黑"/>
                <a:cs typeface="微软雅黑"/>
                <a:sym typeface="微软雅黑"/>
              </a:rPr>
              <a:t>急性心梗</a:t>
            </a:r>
            <a:r>
              <a:rPr>
                <a:latin typeface="微软雅黑"/>
                <a:ea typeface="微软雅黑"/>
                <a:cs typeface="微软雅黑"/>
                <a:sym typeface="微软雅黑"/>
              </a:rPr>
              <a:t>行支架植入，造影剂的使用以及心脏功能的影响使肾脏损害加重，出现尿量减少，需做</a:t>
            </a:r>
            <a:r>
              <a:rPr b="1" sz="2000">
                <a:solidFill>
                  <a:srgbClr val="FF0000"/>
                </a:solidFill>
                <a:latin typeface="微软雅黑"/>
                <a:ea typeface="微软雅黑"/>
                <a:cs typeface="微软雅黑"/>
                <a:sym typeface="微软雅黑"/>
              </a:rPr>
              <a:t>透析</a:t>
            </a:r>
            <a:r>
              <a:rPr>
                <a:latin typeface="微软雅黑"/>
                <a:ea typeface="微软雅黑"/>
                <a:cs typeface="微软雅黑"/>
                <a:sym typeface="微软雅黑"/>
              </a:rPr>
              <a:t>治疗</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title"/>
          </p:nvPr>
        </p:nvSpPr>
        <p:spPr>
          <a:xfrm>
            <a:off x="-1" y="-1"/>
            <a:ext cx="9144001"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病例</a:t>
            </a:r>
            <a:r>
              <a:rPr b="1" sz="2800">
                <a:solidFill>
                  <a:srgbClr val="FFFFFF"/>
                </a:solidFill>
              </a:rPr>
              <a:t>2</a:t>
            </a:r>
            <a:r>
              <a:rPr b="1" sz="2800">
                <a:solidFill>
                  <a:srgbClr val="FFFFFF"/>
                </a:solidFill>
                <a:latin typeface="微软雅黑"/>
                <a:ea typeface="微软雅黑"/>
                <a:cs typeface="微软雅黑"/>
                <a:sym typeface="微软雅黑"/>
              </a:rPr>
              <a:t>：积极治疗，她的生活</a:t>
            </a:r>
            <a:r>
              <a:rPr b="1" sz="2800">
                <a:solidFill>
                  <a:srgbClr val="FFFFFF"/>
                </a:solidFill>
              </a:rPr>
              <a:t>“</a:t>
            </a:r>
            <a:r>
              <a:rPr b="1" sz="2800">
                <a:solidFill>
                  <a:srgbClr val="FFFFFF"/>
                </a:solidFill>
                <a:latin typeface="微软雅黑"/>
                <a:ea typeface="微软雅黑"/>
                <a:cs typeface="微软雅黑"/>
                <a:sym typeface="微软雅黑"/>
              </a:rPr>
              <a:t>焕然一新</a:t>
            </a:r>
            <a:r>
              <a:rPr b="1" sz="2800">
                <a:solidFill>
                  <a:srgbClr val="FFFFFF"/>
                </a:solidFill>
              </a:rPr>
              <a:t>”</a:t>
            </a:r>
          </a:p>
        </p:txBody>
      </p:sp>
      <p:pic>
        <p:nvPicPr>
          <p:cNvPr id="337" name="image33.png"/>
          <p:cNvPicPr/>
          <p:nvPr/>
        </p:nvPicPr>
        <p:blipFill>
          <a:blip r:embed="rId2">
            <a:extLst/>
          </a:blip>
          <a:stretch>
            <a:fillRect/>
          </a:stretch>
        </p:blipFill>
        <p:spPr>
          <a:xfrm>
            <a:off x="4139951" y="3501008"/>
            <a:ext cx="4691034" cy="3240360"/>
          </a:xfrm>
          <a:prstGeom prst="rect">
            <a:avLst/>
          </a:prstGeom>
          <a:ln w="12700">
            <a:miter lim="400000"/>
          </a:ln>
        </p:spPr>
      </p:pic>
      <p:grpSp>
        <p:nvGrpSpPr>
          <p:cNvPr id="343" name="Group 343"/>
          <p:cNvGrpSpPr/>
          <p:nvPr/>
        </p:nvGrpSpPr>
        <p:grpSpPr>
          <a:xfrm>
            <a:off x="2264916" y="1274686"/>
            <a:ext cx="3424981" cy="2443237"/>
            <a:chOff x="72" y="-18"/>
            <a:chExt cx="3424979" cy="2443235"/>
          </a:xfrm>
        </p:grpSpPr>
        <p:sp>
          <p:nvSpPr>
            <p:cNvPr id="338" name="Shape 338"/>
            <p:cNvSpPr/>
            <p:nvPr/>
          </p:nvSpPr>
          <p:spPr>
            <a:xfrm>
              <a:off x="72" y="-19"/>
              <a:ext cx="3424981" cy="184492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39" name="Shape 339"/>
            <p:cNvSpPr/>
            <p:nvPr/>
          </p:nvSpPr>
          <p:spPr>
            <a:xfrm>
              <a:off x="2333598" y="1795744"/>
              <a:ext cx="306888" cy="306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0" name="Shape 340"/>
            <p:cNvSpPr/>
            <p:nvPr/>
          </p:nvSpPr>
          <p:spPr>
            <a:xfrm>
              <a:off x="2581058" y="2109286"/>
              <a:ext cx="204592" cy="204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1" name="Shape 341"/>
            <p:cNvSpPr/>
            <p:nvPr/>
          </p:nvSpPr>
          <p:spPr>
            <a:xfrm>
              <a:off x="2767236" y="2340919"/>
              <a:ext cx="102298" cy="102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2" name="Shape 342"/>
            <p:cNvSpPr/>
            <p:nvPr/>
          </p:nvSpPr>
          <p:spPr>
            <a:xfrm>
              <a:off x="173909" y="93811"/>
              <a:ext cx="3138369" cy="1566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grpSp>
        <p:nvGrpSpPr>
          <p:cNvPr id="349" name="Group 349"/>
          <p:cNvGrpSpPr/>
          <p:nvPr/>
        </p:nvGrpSpPr>
        <p:grpSpPr>
          <a:xfrm>
            <a:off x="6043004" y="1158640"/>
            <a:ext cx="3100511" cy="2254217"/>
            <a:chOff x="66" y="-17"/>
            <a:chExt cx="3100509" cy="2254215"/>
          </a:xfrm>
        </p:grpSpPr>
        <p:sp>
          <p:nvSpPr>
            <p:cNvPr id="344" name="Shape 344"/>
            <p:cNvSpPr/>
            <p:nvPr/>
          </p:nvSpPr>
          <p:spPr>
            <a:xfrm>
              <a:off x="65" y="-18"/>
              <a:ext cx="3100511" cy="1671274"/>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5" name="Shape 345"/>
            <p:cNvSpPr/>
            <p:nvPr/>
          </p:nvSpPr>
          <p:spPr>
            <a:xfrm>
              <a:off x="1210803" y="1671752"/>
              <a:ext cx="278002" cy="278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6" name="Shape 346"/>
            <p:cNvSpPr/>
            <p:nvPr/>
          </p:nvSpPr>
          <p:spPr>
            <a:xfrm>
              <a:off x="1207212" y="1962033"/>
              <a:ext cx="185336" cy="185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7" name="Shape 347"/>
            <p:cNvSpPr/>
            <p:nvPr/>
          </p:nvSpPr>
          <p:spPr>
            <a:xfrm>
              <a:off x="1222202" y="2161531"/>
              <a:ext cx="92668" cy="92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48" name="Shape 348"/>
            <p:cNvSpPr/>
            <p:nvPr/>
          </p:nvSpPr>
          <p:spPr>
            <a:xfrm>
              <a:off x="157434" y="84980"/>
              <a:ext cx="2841051" cy="1418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350" name="Shape 350"/>
          <p:cNvSpPr/>
          <p:nvPr/>
        </p:nvSpPr>
        <p:spPr>
          <a:xfrm>
            <a:off x="2508010" y="1554177"/>
            <a:ext cx="3263885" cy="10429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b="1">
                <a:latin typeface="微软雅黑"/>
                <a:ea typeface="微软雅黑"/>
                <a:cs typeface="微软雅黑"/>
                <a:sym typeface="微软雅黑"/>
              </a:defRPr>
            </a:lvl1pPr>
          </a:lstStyle>
          <a:p>
            <a:pPr lvl="0">
              <a:defRPr b="0"/>
            </a:pPr>
            <a:r>
              <a:rPr b="1"/>
              <a:t>根据您目前的情况，降血脂除了需要改善生活行为，还要再加上合适的降脂药治疗</a:t>
            </a:r>
          </a:p>
        </p:txBody>
      </p:sp>
      <p:sp>
        <p:nvSpPr>
          <p:cNvPr id="351" name="Shape 351"/>
          <p:cNvSpPr/>
          <p:nvPr/>
        </p:nvSpPr>
        <p:spPr>
          <a:xfrm>
            <a:off x="6370108" y="1268758"/>
            <a:ext cx="2664298" cy="6844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b="1">
                <a:latin typeface="微软雅黑"/>
                <a:ea typeface="微软雅黑"/>
                <a:cs typeface="微软雅黑"/>
                <a:sym typeface="微软雅黑"/>
              </a:defRPr>
            </a:lvl1pPr>
          </a:lstStyle>
          <a:p>
            <a:pPr lvl="0">
              <a:defRPr b="0"/>
            </a:pPr>
            <a:r>
              <a:rPr b="1"/>
              <a:t>好的，我一定听医生的话，按时定量服药</a:t>
            </a:r>
          </a:p>
        </p:txBody>
      </p:sp>
      <p:pic>
        <p:nvPicPr>
          <p:cNvPr id="352" name="image32.png"/>
          <p:cNvPicPr/>
          <p:nvPr/>
        </p:nvPicPr>
        <p:blipFill>
          <a:blip r:embed="rId3">
            <a:extLst/>
          </a:blip>
          <a:stretch>
            <a:fillRect/>
          </a:stretch>
        </p:blipFill>
        <p:spPr>
          <a:xfrm>
            <a:off x="125582" y="2877267"/>
            <a:ext cx="3312370" cy="3831245"/>
          </a:xfrm>
          <a:prstGeom prst="rect">
            <a:avLst/>
          </a:prstGeom>
          <a:ln w="12700">
            <a:miter lim="400000"/>
          </a:ln>
        </p:spPr>
      </p:pic>
      <p:sp>
        <p:nvSpPr>
          <p:cNvPr id="353" name="Shape 353"/>
          <p:cNvSpPr/>
          <p:nvPr/>
        </p:nvSpPr>
        <p:spPr>
          <a:xfrm>
            <a:off x="1043605" y="3861045"/>
            <a:ext cx="194257" cy="210461"/>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
        <p:nvSpPr>
          <p:cNvPr id="354" name="Shape 354"/>
          <p:cNvSpPr/>
          <p:nvPr/>
        </p:nvSpPr>
        <p:spPr>
          <a:xfrm rot="203574">
            <a:off x="1218430" y="3691563"/>
            <a:ext cx="2425764" cy="6844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pPr>
            <a:r>
              <a:rPr>
                <a:latin typeface="微软雅黑"/>
                <a:ea typeface="微软雅黑"/>
                <a:cs typeface="微软雅黑"/>
                <a:sym typeface="微软雅黑"/>
              </a:rPr>
              <a:t>血肌酐轻度升高</a:t>
            </a:r>
            <a:endParaRPr>
              <a:latin typeface="Arial"/>
              <a:ea typeface="Arial"/>
              <a:cs typeface="Arial"/>
              <a:sym typeface="Arial"/>
            </a:endParaRPr>
          </a:p>
          <a:p>
            <a:pPr lvl="0">
              <a:lnSpc>
                <a:spcPct val="150000"/>
              </a:lnSpc>
            </a:pPr>
            <a:r>
              <a:rPr>
                <a:latin typeface="微软雅黑"/>
                <a:ea typeface="微软雅黑"/>
                <a:cs typeface="微软雅黑"/>
                <a:sym typeface="微软雅黑"/>
              </a:rPr>
              <a:t>血脂指标未达标</a:t>
            </a:r>
          </a:p>
        </p:txBody>
      </p:sp>
      <p:sp>
        <p:nvSpPr>
          <p:cNvPr id="355" name="Shape 355"/>
          <p:cNvSpPr/>
          <p:nvPr/>
        </p:nvSpPr>
        <p:spPr>
          <a:xfrm>
            <a:off x="539550" y="1472847"/>
            <a:ext cx="1454523"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r>
              <a:rPr b="1" sz="2800">
                <a:solidFill>
                  <a:srgbClr val="F79646"/>
                </a:solidFill>
                <a:latin typeface="Arial"/>
                <a:ea typeface="Arial"/>
                <a:cs typeface="Arial"/>
                <a:sym typeface="Arial"/>
              </a:rPr>
              <a:t>3</a:t>
            </a:r>
            <a:r>
              <a:rPr b="1" sz="2800">
                <a:solidFill>
                  <a:srgbClr val="F79646"/>
                </a:solidFill>
                <a:latin typeface="微软雅黑"/>
                <a:ea typeface="微软雅黑"/>
                <a:cs typeface="微软雅黑"/>
                <a:sym typeface="微软雅黑"/>
              </a:rPr>
              <a:t>年前</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title"/>
          </p:nvPr>
        </p:nvSpPr>
        <p:spPr>
          <a:xfrm>
            <a:off x="-1" y="-1"/>
            <a:ext cx="9144001" cy="1052738"/>
          </a:xfrm>
          <a:prstGeom prst="rect">
            <a:avLst/>
          </a:prstGeom>
        </p:spPr>
        <p:txBody>
          <a:bodyPr/>
          <a:lstStyle/>
          <a:p>
            <a:pPr lvl="0"/>
          </a:p>
        </p:txBody>
      </p:sp>
      <p:pic>
        <p:nvPicPr>
          <p:cNvPr id="358" name="image20.jpeg" descr="F:\图片库\191403089e81f1ddb82978.jpg"/>
          <p:cNvPicPr/>
          <p:nvPr/>
        </p:nvPicPr>
        <p:blipFill>
          <a:blip r:embed="rId2">
            <a:extLst/>
          </a:blip>
          <a:stretch>
            <a:fillRect/>
          </a:stretch>
        </p:blipFill>
        <p:spPr>
          <a:xfrm>
            <a:off x="3111169" y="3618272"/>
            <a:ext cx="4178291" cy="2590540"/>
          </a:xfrm>
          <a:prstGeom prst="rect">
            <a:avLst/>
          </a:prstGeom>
          <a:ln w="12700">
            <a:miter lim="400000"/>
          </a:ln>
        </p:spPr>
      </p:pic>
      <p:grpSp>
        <p:nvGrpSpPr>
          <p:cNvPr id="364" name="Group 364"/>
          <p:cNvGrpSpPr/>
          <p:nvPr/>
        </p:nvGrpSpPr>
        <p:grpSpPr>
          <a:xfrm>
            <a:off x="1863672" y="1578881"/>
            <a:ext cx="3100510" cy="2172333"/>
            <a:chOff x="65" y="-17"/>
            <a:chExt cx="3100508" cy="2172331"/>
          </a:xfrm>
        </p:grpSpPr>
        <p:sp>
          <p:nvSpPr>
            <p:cNvPr id="359" name="Shape 359"/>
            <p:cNvSpPr/>
            <p:nvPr/>
          </p:nvSpPr>
          <p:spPr>
            <a:xfrm>
              <a:off x="65" y="-18"/>
              <a:ext cx="3100510" cy="1671274"/>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0" name="Shape 360"/>
            <p:cNvSpPr/>
            <p:nvPr/>
          </p:nvSpPr>
          <p:spPr>
            <a:xfrm>
              <a:off x="2040519" y="1618867"/>
              <a:ext cx="278002" cy="278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1" name="Shape 361"/>
            <p:cNvSpPr/>
            <p:nvPr/>
          </p:nvSpPr>
          <p:spPr>
            <a:xfrm>
              <a:off x="2237346" y="1887631"/>
              <a:ext cx="185336" cy="185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2" name="Shape 362"/>
            <p:cNvSpPr/>
            <p:nvPr/>
          </p:nvSpPr>
          <p:spPr>
            <a:xfrm>
              <a:off x="2382247" y="2079647"/>
              <a:ext cx="92668" cy="92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3" name="Shape 363"/>
            <p:cNvSpPr/>
            <p:nvPr/>
          </p:nvSpPr>
          <p:spPr>
            <a:xfrm>
              <a:off x="157433" y="84980"/>
              <a:ext cx="2841050" cy="1418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365" name="Shape 365"/>
          <p:cNvSpPr/>
          <p:nvPr/>
        </p:nvSpPr>
        <p:spPr>
          <a:xfrm>
            <a:off x="2231738" y="1762781"/>
            <a:ext cx="2376266" cy="10429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b="1">
                <a:latin typeface="微软雅黑"/>
                <a:ea typeface="微软雅黑"/>
                <a:cs typeface="微软雅黑"/>
                <a:sym typeface="微软雅黑"/>
              </a:defRPr>
            </a:lvl1pPr>
          </a:lstStyle>
          <a:p>
            <a:pPr lvl="0">
              <a:defRPr b="0"/>
            </a:pPr>
            <a:r>
              <a:rPr b="1"/>
              <a:t>奶奶，您现在的身体越来越好，终于又可以陪我玩了</a:t>
            </a:r>
          </a:p>
        </p:txBody>
      </p:sp>
      <p:grpSp>
        <p:nvGrpSpPr>
          <p:cNvPr id="371" name="Group 371"/>
          <p:cNvGrpSpPr/>
          <p:nvPr/>
        </p:nvGrpSpPr>
        <p:grpSpPr>
          <a:xfrm>
            <a:off x="5431852" y="1204546"/>
            <a:ext cx="3714070" cy="2762783"/>
            <a:chOff x="78" y="-24"/>
            <a:chExt cx="3714069" cy="2762781"/>
          </a:xfrm>
        </p:grpSpPr>
        <p:sp>
          <p:nvSpPr>
            <p:cNvPr id="366" name="Shape 366"/>
            <p:cNvSpPr/>
            <p:nvPr/>
          </p:nvSpPr>
          <p:spPr>
            <a:xfrm>
              <a:off x="79" y="-25"/>
              <a:ext cx="3714069" cy="2426275"/>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7" name="Shape 367"/>
            <p:cNvSpPr/>
            <p:nvPr/>
          </p:nvSpPr>
          <p:spPr>
            <a:xfrm>
              <a:off x="796838" y="2192597"/>
              <a:ext cx="403588" cy="403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8" name="Shape 368"/>
            <p:cNvSpPr/>
            <p:nvPr/>
          </p:nvSpPr>
          <p:spPr>
            <a:xfrm>
              <a:off x="716213" y="2464973"/>
              <a:ext cx="269060" cy="269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69" name="Shape 369"/>
            <p:cNvSpPr/>
            <p:nvPr/>
          </p:nvSpPr>
          <p:spPr>
            <a:xfrm>
              <a:off x="714268" y="2628227"/>
              <a:ext cx="134530" cy="134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370" name="Shape 370"/>
            <p:cNvSpPr/>
            <p:nvPr/>
          </p:nvSpPr>
          <p:spPr>
            <a:xfrm>
              <a:off x="188588" y="123370"/>
              <a:ext cx="3403267" cy="2059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372" name="Shape 372"/>
          <p:cNvSpPr/>
          <p:nvPr/>
        </p:nvSpPr>
        <p:spPr>
          <a:xfrm>
            <a:off x="5796136" y="1458649"/>
            <a:ext cx="3240362" cy="140144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b="1">
                <a:latin typeface="微软雅黑"/>
                <a:ea typeface="微软雅黑"/>
                <a:cs typeface="微软雅黑"/>
                <a:sym typeface="微软雅黑"/>
              </a:defRPr>
            </a:lvl1pPr>
          </a:lstStyle>
          <a:p>
            <a:pPr lvl="0">
              <a:defRPr b="0"/>
            </a:pPr>
            <a:r>
              <a:rPr b="1"/>
              <a:t>是啊，奶奶这一年注意饮食，坚持吃他汀，心血管疾病没找上门，肾功能也一直稳定，精神头儿自然就好喽！！</a:t>
            </a:r>
          </a:p>
        </p:txBody>
      </p:sp>
      <p:pic>
        <p:nvPicPr>
          <p:cNvPr id="373" name="image32.png"/>
          <p:cNvPicPr/>
          <p:nvPr/>
        </p:nvPicPr>
        <p:blipFill>
          <a:blip r:embed="rId3">
            <a:extLst/>
          </a:blip>
          <a:stretch>
            <a:fillRect/>
          </a:stretch>
        </p:blipFill>
        <p:spPr>
          <a:xfrm>
            <a:off x="30422" y="3026916"/>
            <a:ext cx="3533467" cy="3831247"/>
          </a:xfrm>
          <a:prstGeom prst="rect">
            <a:avLst/>
          </a:prstGeom>
          <a:ln w="12700">
            <a:miter lim="400000"/>
          </a:ln>
        </p:spPr>
      </p:pic>
      <p:sp>
        <p:nvSpPr>
          <p:cNvPr id="374" name="Shape 374"/>
          <p:cNvSpPr/>
          <p:nvPr/>
        </p:nvSpPr>
        <p:spPr>
          <a:xfrm>
            <a:off x="553791" y="1729278"/>
            <a:ext cx="1514061"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r>
              <a:rPr b="1" sz="2800">
                <a:solidFill>
                  <a:srgbClr val="F79646"/>
                </a:solidFill>
                <a:latin typeface="Arial"/>
                <a:ea typeface="Arial"/>
                <a:cs typeface="Arial"/>
                <a:sym typeface="Arial"/>
              </a:rPr>
              <a:t>3</a:t>
            </a:r>
            <a:r>
              <a:rPr b="1" sz="2800">
                <a:solidFill>
                  <a:srgbClr val="F79646"/>
                </a:solidFill>
                <a:latin typeface="微软雅黑"/>
                <a:ea typeface="微软雅黑"/>
                <a:cs typeface="微软雅黑"/>
                <a:sym typeface="微软雅黑"/>
              </a:rPr>
              <a:t>年后</a:t>
            </a:r>
          </a:p>
        </p:txBody>
      </p:sp>
      <p:sp>
        <p:nvSpPr>
          <p:cNvPr id="375" name="Shape 375"/>
          <p:cNvSpPr/>
          <p:nvPr/>
        </p:nvSpPr>
        <p:spPr>
          <a:xfrm>
            <a:off x="899588" y="3789037"/>
            <a:ext cx="194257" cy="210461"/>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
        <p:nvSpPr>
          <p:cNvPr id="376" name="Shape 376"/>
          <p:cNvSpPr/>
          <p:nvPr/>
        </p:nvSpPr>
        <p:spPr>
          <a:xfrm rot="203574">
            <a:off x="1014087" y="3740689"/>
            <a:ext cx="1956620" cy="1804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30000"/>
              </a:lnSpc>
              <a:spcBef>
                <a:spcPts val="600"/>
              </a:spcBef>
            </a:pPr>
            <a:r>
              <a:rPr>
                <a:latin typeface="微软雅黑"/>
                <a:ea typeface="微软雅黑"/>
                <a:cs typeface="微软雅黑"/>
                <a:sym typeface="微软雅黑"/>
              </a:rPr>
              <a:t>血脂降到参考值</a:t>
            </a:r>
            <a:r>
              <a:rPr b="1" sz="2000">
                <a:solidFill>
                  <a:srgbClr val="FF0000"/>
                </a:solidFill>
                <a:latin typeface="微软雅黑"/>
                <a:ea typeface="微软雅黑"/>
                <a:cs typeface="微软雅黑"/>
                <a:sym typeface="微软雅黑"/>
              </a:rPr>
              <a:t>范围</a:t>
            </a:r>
            <a:endParaRPr b="1" sz="2000">
              <a:solidFill>
                <a:srgbClr val="FF0000"/>
              </a:solidFill>
              <a:latin typeface="Arial"/>
              <a:ea typeface="Arial"/>
              <a:cs typeface="Arial"/>
              <a:sym typeface="Arial"/>
            </a:endParaRPr>
          </a:p>
          <a:p>
            <a:pPr lvl="0">
              <a:lnSpc>
                <a:spcPct val="130000"/>
              </a:lnSpc>
              <a:spcBef>
                <a:spcPts val="600"/>
              </a:spcBef>
            </a:pPr>
            <a:r>
              <a:rPr b="1" sz="2000">
                <a:solidFill>
                  <a:srgbClr val="FF0000"/>
                </a:solidFill>
                <a:latin typeface="微软雅黑"/>
                <a:ea typeface="微软雅黑"/>
                <a:cs typeface="微软雅黑"/>
                <a:sym typeface="微软雅黑"/>
              </a:rPr>
              <a:t>没有</a:t>
            </a:r>
            <a:r>
              <a:rPr>
                <a:latin typeface="微软雅黑"/>
                <a:ea typeface="微软雅黑"/>
                <a:cs typeface="微软雅黑"/>
                <a:sym typeface="微软雅黑"/>
              </a:rPr>
              <a:t>出现心血管</a:t>
            </a:r>
            <a:r>
              <a:rPr b="1" sz="2000">
                <a:solidFill>
                  <a:srgbClr val="FF0000"/>
                </a:solidFill>
                <a:latin typeface="微软雅黑"/>
                <a:ea typeface="微软雅黑"/>
                <a:cs typeface="微软雅黑"/>
                <a:sym typeface="微软雅黑"/>
              </a:rPr>
              <a:t>并发症</a:t>
            </a:r>
            <a:r>
              <a:rPr>
                <a:latin typeface="微软雅黑"/>
                <a:ea typeface="微软雅黑"/>
                <a:cs typeface="微软雅黑"/>
                <a:sym typeface="微软雅黑"/>
              </a:rPr>
              <a:t>，肾功能也一直</a:t>
            </a:r>
            <a:r>
              <a:rPr b="1" sz="2000">
                <a:solidFill>
                  <a:srgbClr val="FF0000"/>
                </a:solidFill>
                <a:latin typeface="微软雅黑"/>
                <a:ea typeface="微软雅黑"/>
                <a:cs typeface="微软雅黑"/>
                <a:sym typeface="微软雅黑"/>
              </a:rPr>
              <a:t>稳定</a:t>
            </a:r>
          </a:p>
        </p:txBody>
      </p:sp>
      <p:sp>
        <p:nvSpPr>
          <p:cNvPr id="377" name="Shape 377"/>
          <p:cNvSpPr/>
          <p:nvPr/>
        </p:nvSpPr>
        <p:spPr>
          <a:xfrm>
            <a:off x="827580" y="4653133"/>
            <a:ext cx="194257" cy="210461"/>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title"/>
          </p:nvPr>
        </p:nvSpPr>
        <p:spPr>
          <a:xfrm>
            <a:off x="-1" y="-1"/>
            <a:ext cx="9144001"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我国慢性肾脏病患者人数巨大，伴发高脂血症</a:t>
            </a:r>
            <a:r>
              <a:rPr b="1" sz="2800">
                <a:solidFill>
                  <a:srgbClr val="FFFF00"/>
                </a:solidFill>
                <a:latin typeface="微软雅黑"/>
                <a:ea typeface="微软雅黑"/>
                <a:cs typeface="微软雅黑"/>
                <a:sym typeface="微软雅黑"/>
              </a:rPr>
              <a:t>比例高</a:t>
            </a:r>
          </a:p>
        </p:txBody>
      </p:sp>
      <p:sp>
        <p:nvSpPr>
          <p:cNvPr id="54" name="Shape 54"/>
          <p:cNvSpPr/>
          <p:nvPr/>
        </p:nvSpPr>
        <p:spPr>
          <a:xfrm>
            <a:off x="4283967" y="1676962"/>
            <a:ext cx="4392491" cy="2067415"/>
          </a:xfrm>
          <a:prstGeom prst="roundRect">
            <a:avLst>
              <a:gd name="adj" fmla="val 11921"/>
            </a:avLst>
          </a:prstGeom>
          <a:gradFill>
            <a:gsLst>
              <a:gs pos="0">
                <a:srgbClr val="BDF395"/>
              </a:gs>
              <a:gs pos="50000">
                <a:srgbClr val="D5F6BE"/>
              </a:gs>
              <a:gs pos="100000">
                <a:srgbClr val="EAFADF"/>
              </a:gs>
            </a:gsLst>
            <a:lin ang="2700000"/>
          </a:gradFill>
          <a:ln w="25400">
            <a:solidFill>
              <a:srgbClr val="FFFFFF"/>
            </a:solidFill>
            <a:round/>
          </a:ln>
          <a:effectLst>
            <a:outerShdw sx="100000" sy="100000" kx="0" ky="0" algn="b" rotWithShape="0" blurRad="12700" dist="53882" dir="2700000">
              <a:srgbClr val="000000">
                <a:alpha val="50000"/>
              </a:srgbClr>
            </a:outerShdw>
          </a:effectLst>
        </p:spPr>
        <p:txBody>
          <a:bodyPr lIns="0" tIns="0" rIns="0" bIns="0" anchor="ctr"/>
          <a:lstStyle/>
          <a:p>
            <a:pPr lvl="0">
              <a:defRPr>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pPr>
          </a:p>
        </p:txBody>
      </p:sp>
      <p:sp>
        <p:nvSpPr>
          <p:cNvPr id="55" name="Shape 55"/>
          <p:cNvSpPr/>
          <p:nvPr/>
        </p:nvSpPr>
        <p:spPr>
          <a:xfrm>
            <a:off x="4684691" y="1700808"/>
            <a:ext cx="3816426" cy="16525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pPr>
            <a:r>
              <a:rPr b="1" sz="2000">
                <a:latin typeface="微软雅黑"/>
                <a:ea typeface="微软雅黑"/>
                <a:cs typeface="微软雅黑"/>
                <a:sym typeface="微软雅黑"/>
              </a:rPr>
              <a:t>我国慢性肾脏病</a:t>
            </a:r>
            <a:r>
              <a:rPr b="1" sz="2000">
                <a:latin typeface="Arial"/>
                <a:ea typeface="Arial"/>
                <a:cs typeface="Arial"/>
                <a:sym typeface="Arial"/>
              </a:rPr>
              <a:t>(CKD)</a:t>
            </a:r>
            <a:r>
              <a:rPr b="1" sz="2000">
                <a:latin typeface="微软雅黑"/>
                <a:ea typeface="微软雅黑"/>
                <a:cs typeface="微软雅黑"/>
                <a:sym typeface="微软雅黑"/>
              </a:rPr>
              <a:t>总患病率为</a:t>
            </a:r>
            <a:r>
              <a:rPr b="1" sz="2000">
                <a:solidFill>
                  <a:srgbClr val="FF0000"/>
                </a:solidFill>
                <a:latin typeface="Arial"/>
                <a:ea typeface="Arial"/>
                <a:cs typeface="Arial"/>
                <a:sym typeface="Arial"/>
              </a:rPr>
              <a:t>10.8%</a:t>
            </a:r>
            <a:r>
              <a:rPr b="1" sz="2000">
                <a:latin typeface="微软雅黑"/>
                <a:ea typeface="微软雅黑"/>
                <a:cs typeface="微软雅黑"/>
                <a:sym typeface="微软雅黑"/>
              </a:rPr>
              <a:t>，预计</a:t>
            </a:r>
            <a:r>
              <a:rPr b="1" sz="2000">
                <a:solidFill>
                  <a:srgbClr val="FF0000"/>
                </a:solidFill>
                <a:latin typeface="Arial"/>
                <a:ea typeface="Arial"/>
                <a:cs typeface="Arial"/>
                <a:sym typeface="Arial"/>
              </a:rPr>
              <a:t>1.2</a:t>
            </a:r>
            <a:r>
              <a:rPr b="1" sz="2000">
                <a:solidFill>
                  <a:srgbClr val="FF0000"/>
                </a:solidFill>
                <a:latin typeface="微软雅黑"/>
                <a:ea typeface="微软雅黑"/>
                <a:cs typeface="微软雅黑"/>
                <a:sym typeface="微软雅黑"/>
              </a:rPr>
              <a:t>亿</a:t>
            </a:r>
            <a:endParaRPr b="1" sz="2000">
              <a:solidFill>
                <a:srgbClr val="FF0000"/>
              </a:solidFill>
              <a:latin typeface="Arial"/>
              <a:ea typeface="Arial"/>
              <a:cs typeface="Arial"/>
              <a:sym typeface="Arial"/>
            </a:endParaRPr>
          </a:p>
          <a:p>
            <a:pPr lvl="0">
              <a:lnSpc>
                <a:spcPct val="150000"/>
              </a:lnSpc>
            </a:pPr>
            <a:r>
              <a:rPr b="1" sz="2000">
                <a:latin typeface="微软雅黑"/>
                <a:ea typeface="微软雅黑"/>
                <a:cs typeface="微软雅黑"/>
                <a:sym typeface="微软雅黑"/>
              </a:rPr>
              <a:t>其中，</a:t>
            </a:r>
            <a:r>
              <a:rPr b="1" sz="2000">
                <a:latin typeface="Arial"/>
                <a:ea typeface="Arial"/>
                <a:cs typeface="Arial"/>
                <a:sym typeface="Arial"/>
              </a:rPr>
              <a:t>CKD</a:t>
            </a:r>
            <a:r>
              <a:rPr b="1" sz="2000">
                <a:latin typeface="微软雅黑"/>
                <a:ea typeface="微软雅黑"/>
                <a:cs typeface="微软雅黑"/>
                <a:sym typeface="微软雅黑"/>
              </a:rPr>
              <a:t>患者高脂血症发病率比普通人群</a:t>
            </a:r>
            <a:r>
              <a:rPr b="1" sz="2000">
                <a:solidFill>
                  <a:srgbClr val="FF0000"/>
                </a:solidFill>
                <a:latin typeface="微软雅黑"/>
                <a:ea typeface="微软雅黑"/>
                <a:cs typeface="微软雅黑"/>
                <a:sym typeface="微软雅黑"/>
              </a:rPr>
              <a:t>高</a:t>
            </a:r>
            <a:r>
              <a:rPr b="1" sz="2000">
                <a:latin typeface="微软雅黑"/>
                <a:ea typeface="微软雅黑"/>
                <a:cs typeface="微软雅黑"/>
                <a:sym typeface="微软雅黑"/>
              </a:rPr>
              <a:t>出不少</a:t>
            </a:r>
          </a:p>
        </p:txBody>
      </p:sp>
      <p:sp>
        <p:nvSpPr>
          <p:cNvPr id="56" name="Shape 56"/>
          <p:cNvSpPr/>
          <p:nvPr/>
        </p:nvSpPr>
        <p:spPr>
          <a:xfrm>
            <a:off x="4436577" y="1859334"/>
            <a:ext cx="248106" cy="241736"/>
          </a:xfrm>
          <a:custGeom>
            <a:avLst/>
            <a:gdLst/>
            <a:ahLst/>
            <a:cxnLst>
              <a:cxn ang="0">
                <a:pos x="wd2" y="hd2"/>
              </a:cxn>
              <a:cxn ang="5400000">
                <a:pos x="wd2" y="hd2"/>
              </a:cxn>
              <a:cxn ang="10800000">
                <a:pos x="wd2" y="hd2"/>
              </a:cxn>
              <a:cxn ang="16200000">
                <a:pos x="wd2" y="hd2"/>
              </a:cxn>
            </a:cxnLst>
            <a:rect l="0" t="0" r="r" b="b"/>
            <a:pathLst>
              <a:path w="19678"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3CDDD"/>
          </a:solidFill>
          <a:ln w="12700">
            <a:miter lim="400000"/>
          </a:ln>
          <a:effectLst>
            <a:outerShdw sx="100000" sy="100000" kx="0" ky="0" algn="b" rotWithShape="0" blurRad="50800" dist="38100" dir="2700000">
              <a:srgbClr val="000000">
                <a:alpha val="40000"/>
              </a:srgbClr>
            </a:outerShdw>
          </a:effectLst>
        </p:spPr>
        <p:txBody>
          <a:bodyPr lIns="0" tIns="0" rIns="0" bIns="0" anchor="ctr"/>
          <a:lstStyle/>
          <a:p>
            <a:pPr lvl="0" algn="ctr">
              <a:defRPr>
                <a:latin typeface="微软雅黑"/>
                <a:ea typeface="微软雅黑"/>
                <a:cs typeface="微软雅黑"/>
                <a:sym typeface="微软雅黑"/>
              </a:defRPr>
            </a:pPr>
          </a:p>
        </p:txBody>
      </p:sp>
      <p:sp>
        <p:nvSpPr>
          <p:cNvPr id="57" name="Shape 57"/>
          <p:cNvSpPr/>
          <p:nvPr/>
        </p:nvSpPr>
        <p:spPr>
          <a:xfrm>
            <a:off x="4441180" y="2780923"/>
            <a:ext cx="248105" cy="241736"/>
          </a:xfrm>
          <a:custGeom>
            <a:avLst/>
            <a:gdLst/>
            <a:ahLst/>
            <a:cxnLst>
              <a:cxn ang="0">
                <a:pos x="wd2" y="hd2"/>
              </a:cxn>
              <a:cxn ang="5400000">
                <a:pos x="wd2" y="hd2"/>
              </a:cxn>
              <a:cxn ang="10800000">
                <a:pos x="wd2" y="hd2"/>
              </a:cxn>
              <a:cxn ang="16200000">
                <a:pos x="wd2" y="hd2"/>
              </a:cxn>
            </a:cxnLst>
            <a:rect l="0" t="0" r="r" b="b"/>
            <a:pathLst>
              <a:path w="19678"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D5B5"/>
          </a:solidFill>
          <a:ln w="12700">
            <a:miter lim="400000"/>
          </a:ln>
          <a:effectLst>
            <a:outerShdw sx="100000" sy="100000" kx="0" ky="0" algn="b" rotWithShape="0" blurRad="50800" dist="38100" dir="2700000">
              <a:srgbClr val="000000">
                <a:alpha val="40000"/>
              </a:srgbClr>
            </a:outerShdw>
          </a:effectLst>
        </p:spPr>
        <p:txBody>
          <a:bodyPr lIns="0" tIns="0" rIns="0" bIns="0" anchor="ctr"/>
          <a:lstStyle/>
          <a:p>
            <a:pPr lvl="0" algn="ctr">
              <a:defRPr>
                <a:latin typeface="微软雅黑"/>
                <a:ea typeface="微软雅黑"/>
                <a:cs typeface="微软雅黑"/>
                <a:sym typeface="微软雅黑"/>
              </a:defRPr>
            </a:pPr>
          </a:p>
        </p:txBody>
      </p:sp>
      <p:graphicFrame>
        <p:nvGraphicFramePr>
          <p:cNvPr id="58" name="Chart 58"/>
          <p:cNvGraphicFramePr/>
          <p:nvPr/>
        </p:nvGraphicFramePr>
        <p:xfrm>
          <a:off x="395888" y="3486451"/>
          <a:ext cx="2644407" cy="2471308"/>
        </p:xfrm>
        <a:graphic xmlns:a="http://schemas.openxmlformats.org/drawingml/2006/main">
          <a:graphicData uri="http://schemas.openxmlformats.org/drawingml/2006/chart">
            <c:chart xmlns:c="http://schemas.openxmlformats.org/drawingml/2006/chart" r:id="rId2"/>
          </a:graphicData>
        </a:graphic>
      </p:graphicFrame>
      <p:pic>
        <p:nvPicPr>
          <p:cNvPr id="59" name="image1.png" descr="사람그래프"/>
          <p:cNvPicPr/>
          <p:nvPr/>
        </p:nvPicPr>
        <p:blipFill>
          <a:blip r:embed="rId3">
            <a:extLst/>
          </a:blip>
          <a:stretch>
            <a:fillRect/>
          </a:stretch>
        </p:blipFill>
        <p:spPr>
          <a:xfrm>
            <a:off x="2556018" y="2348880"/>
            <a:ext cx="730179" cy="1368425"/>
          </a:xfrm>
          <a:prstGeom prst="rect">
            <a:avLst/>
          </a:prstGeom>
          <a:ln w="12700">
            <a:miter lim="400000"/>
          </a:ln>
        </p:spPr>
      </p:pic>
      <p:pic>
        <p:nvPicPr>
          <p:cNvPr id="60" name="image1.png" descr="사람그래프"/>
          <p:cNvPicPr/>
          <p:nvPr/>
        </p:nvPicPr>
        <p:blipFill>
          <a:blip r:embed="rId3">
            <a:extLst/>
          </a:blip>
          <a:stretch>
            <a:fillRect/>
          </a:stretch>
        </p:blipFill>
        <p:spPr>
          <a:xfrm>
            <a:off x="1475654" y="3257555"/>
            <a:ext cx="882652" cy="1654177"/>
          </a:xfrm>
          <a:prstGeom prst="rect">
            <a:avLst/>
          </a:prstGeom>
          <a:ln w="12700">
            <a:miter lim="400000"/>
          </a:ln>
        </p:spPr>
      </p:pic>
      <p:pic>
        <p:nvPicPr>
          <p:cNvPr id="61" name="image2.png"/>
          <p:cNvPicPr/>
          <p:nvPr/>
        </p:nvPicPr>
        <p:blipFill>
          <a:blip r:embed="rId4">
            <a:extLst/>
          </a:blip>
          <a:stretch>
            <a:fillRect/>
          </a:stretch>
        </p:blipFill>
        <p:spPr>
          <a:xfrm>
            <a:off x="5940152" y="4112712"/>
            <a:ext cx="2232177" cy="2124602"/>
          </a:xfrm>
          <a:prstGeom prst="rect">
            <a:avLst/>
          </a:prstGeom>
          <a:ln w="12700">
            <a:miter lim="400000"/>
          </a:ln>
        </p:spPr>
      </p:pic>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重视血脂管理，减少心脑血管事件</a:t>
            </a:r>
          </a:p>
        </p:txBody>
      </p:sp>
      <p:pic>
        <p:nvPicPr>
          <p:cNvPr id="380" name="image21.jpeg" descr="F:\图片库\234612-13022502052115.jpg"/>
          <p:cNvPicPr/>
          <p:nvPr/>
        </p:nvPicPr>
        <p:blipFill>
          <a:blip r:embed="rId2">
            <a:extLst/>
          </a:blip>
          <a:stretch>
            <a:fillRect/>
          </a:stretch>
        </p:blipFill>
        <p:spPr>
          <a:xfrm>
            <a:off x="1049593" y="1391357"/>
            <a:ext cx="6799041" cy="4752529"/>
          </a:xfrm>
          <a:prstGeom prst="rect">
            <a:avLst/>
          </a:prstGeom>
          <a:ln w="12700">
            <a:miter lim="400000"/>
          </a:ln>
        </p:spPr>
      </p:pic>
      <p:sp>
        <p:nvSpPr>
          <p:cNvPr id="381" name="Shape 381"/>
          <p:cNvSpPr/>
          <p:nvPr/>
        </p:nvSpPr>
        <p:spPr>
          <a:xfrm>
            <a:off x="1494735" y="2432714"/>
            <a:ext cx="194257" cy="210460"/>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sp>
        <p:nvSpPr>
          <p:cNvPr id="382" name="Shape 382"/>
          <p:cNvSpPr/>
          <p:nvPr/>
        </p:nvSpPr>
        <p:spPr>
          <a:xfrm>
            <a:off x="1497196" y="4350293"/>
            <a:ext cx="204165" cy="225022"/>
          </a:xfrm>
          <a:custGeom>
            <a:avLst/>
            <a:gdLst/>
            <a:ahLst/>
            <a:cxnLst>
              <a:cxn ang="0">
                <a:pos x="wd2" y="hd2"/>
              </a:cxn>
              <a:cxn ang="5400000">
                <a:pos x="wd2" y="hd2"/>
              </a:cxn>
              <a:cxn ang="10800000">
                <a:pos x="wd2" y="hd2"/>
              </a:cxn>
              <a:cxn ang="16200000">
                <a:pos x="wd2" y="hd2"/>
              </a:cxn>
            </a:cxnLst>
            <a:rect l="0" t="0" r="r" b="b"/>
            <a:pathLst>
              <a:path w="19679"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99694"/>
          </a:solidFill>
          <a:ln w="12700">
            <a:miter lim="400000"/>
          </a:ln>
        </p:spPr>
        <p:txBody>
          <a:bodyPr lIns="0" tIns="0" rIns="0" bIns="0" anchor="ctr"/>
          <a:lstStyle/>
          <a:p>
            <a:pPr lvl="0" algn="ctr">
              <a:defRPr>
                <a:latin typeface="Verdana"/>
                <a:ea typeface="Verdana"/>
                <a:cs typeface="Verdana"/>
                <a:sym typeface="Verdana"/>
              </a:defRPr>
            </a:pPr>
          </a:p>
        </p:txBody>
      </p:sp>
      <p:sp>
        <p:nvSpPr>
          <p:cNvPr id="383" name="Shape 383"/>
          <p:cNvSpPr/>
          <p:nvPr/>
        </p:nvSpPr>
        <p:spPr>
          <a:xfrm>
            <a:off x="1678995" y="4226485"/>
            <a:ext cx="2981001" cy="7467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b="1" sz="2000">
                <a:solidFill>
                  <a:srgbClr val="1F497D"/>
                </a:solidFill>
                <a:latin typeface="微软雅黑"/>
                <a:ea typeface="微软雅黑"/>
                <a:cs typeface="微软雅黑"/>
                <a:sym typeface="微软雅黑"/>
              </a:defRPr>
            </a:lvl1pPr>
          </a:lstStyle>
          <a:p>
            <a:pPr lvl="0">
              <a:defRPr b="0" sz="1800">
                <a:solidFill>
                  <a:srgbClr val="000000"/>
                </a:solidFill>
              </a:defRPr>
            </a:pPr>
            <a:r>
              <a:rPr b="1" sz="2000">
                <a:solidFill>
                  <a:srgbClr val="1F497D"/>
                </a:solidFill>
              </a:rPr>
              <a:t>只有重视血脂管理，才能有效减少心脑血管事件！</a:t>
            </a:r>
          </a:p>
        </p:txBody>
      </p:sp>
      <p:sp>
        <p:nvSpPr>
          <p:cNvPr id="384" name="Shape 384"/>
          <p:cNvSpPr/>
          <p:nvPr/>
        </p:nvSpPr>
        <p:spPr>
          <a:xfrm>
            <a:off x="1663006" y="2288213"/>
            <a:ext cx="3109377" cy="11430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b="1" sz="2000">
                <a:solidFill>
                  <a:srgbClr val="1F497D"/>
                </a:solidFill>
                <a:latin typeface="微软雅黑"/>
                <a:ea typeface="微软雅黑"/>
                <a:cs typeface="微软雅黑"/>
                <a:sym typeface="微软雅黑"/>
              </a:defRPr>
            </a:lvl1pPr>
          </a:lstStyle>
          <a:p>
            <a:pPr lvl="0">
              <a:defRPr b="0" sz="1800">
                <a:solidFill>
                  <a:srgbClr val="000000"/>
                </a:solidFill>
              </a:defRPr>
            </a:pPr>
            <a:r>
              <a:rPr b="1" sz="2000">
                <a:solidFill>
                  <a:srgbClr val="1F497D"/>
                </a:solidFill>
              </a:rPr>
              <a:t>肾病的治疗不仅应纠正血脂异常、还应包括降血压、改善贫血等各方面</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title"/>
          </p:nvPr>
        </p:nvSpPr>
        <p:spPr>
          <a:xfrm>
            <a:off x="-1" y="-1"/>
            <a:ext cx="9144001" cy="1052738"/>
          </a:xfrm>
          <a:prstGeom prst="rect">
            <a:avLst/>
          </a:prstGeom>
        </p:spPr>
        <p:txBody>
          <a:bodyPr/>
          <a:lstStyle/>
          <a:p>
            <a:pPr lvl="0"/>
          </a:p>
        </p:txBody>
      </p:sp>
      <p:sp>
        <p:nvSpPr>
          <p:cNvPr id="387" name="Shape 387"/>
          <p:cNvSpPr/>
          <p:nvPr/>
        </p:nvSpPr>
        <p:spPr>
          <a:xfrm>
            <a:off x="457200" y="2743206"/>
            <a:ext cx="8229600" cy="132873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42900" indent="-342900" algn="ctr">
              <a:lnSpc>
                <a:spcPct val="120000"/>
              </a:lnSpc>
              <a:spcBef>
                <a:spcPts val="1200"/>
              </a:spcBef>
              <a:defRPr b="1" sz="4000">
                <a:solidFill>
                  <a:srgbClr val="CC9D78"/>
                </a:solidFill>
                <a:latin typeface="微软雅黑"/>
                <a:ea typeface="微软雅黑"/>
                <a:cs typeface="微软雅黑"/>
                <a:sym typeface="微软雅黑"/>
              </a:defRPr>
            </a:lvl1pPr>
          </a:lstStyle>
          <a:p>
            <a:pPr lvl="0">
              <a:defRPr b="0" sz="1800">
                <a:solidFill>
                  <a:srgbClr val="000000"/>
                </a:solidFill>
              </a:defRPr>
            </a:pPr>
            <a:r>
              <a:rPr b="1" sz="4000">
                <a:solidFill>
                  <a:srgbClr val="CC9D78"/>
                </a:solidFill>
              </a:rPr>
              <a:t>感谢您的聆听！</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 name="image3.png"/>
          <p:cNvPicPr/>
          <p:nvPr/>
        </p:nvPicPr>
        <p:blipFill>
          <a:blip r:embed="rId3">
            <a:extLst/>
          </a:blip>
          <a:stretch>
            <a:fillRect/>
          </a:stretch>
        </p:blipFill>
        <p:spPr>
          <a:xfrm>
            <a:off x="1157343" y="1412775"/>
            <a:ext cx="4941940" cy="3946083"/>
          </a:xfrm>
          <a:prstGeom prst="rect">
            <a:avLst/>
          </a:prstGeom>
          <a:ln w="12700">
            <a:miter lim="400000"/>
          </a:ln>
        </p:spPr>
      </p:pic>
      <p:pic>
        <p:nvPicPr>
          <p:cNvPr id="64" name="image3.png"/>
          <p:cNvPicPr/>
          <p:nvPr/>
        </p:nvPicPr>
        <p:blipFill>
          <a:blip r:embed="rId3">
            <a:extLst/>
          </a:blip>
          <a:stretch>
            <a:fillRect/>
          </a:stretch>
        </p:blipFill>
        <p:spPr>
          <a:xfrm>
            <a:off x="5194560" y="3238381"/>
            <a:ext cx="3966732" cy="3167394"/>
          </a:xfrm>
          <a:prstGeom prst="rect">
            <a:avLst/>
          </a:prstGeom>
          <a:ln w="12700">
            <a:miter lim="400000"/>
          </a:ln>
        </p:spPr>
      </p:pic>
      <p:sp>
        <p:nvSpPr>
          <p:cNvPr id="65" name="Shape 65"/>
          <p:cNvSpPr/>
          <p:nvPr/>
        </p:nvSpPr>
        <p:spPr>
          <a:xfrm rot="325503">
            <a:off x="1406654" y="2523895"/>
            <a:ext cx="4052040" cy="15340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pPr>
            <a:r>
              <a:rPr>
                <a:latin typeface="Arial"/>
                <a:ea typeface="Arial"/>
                <a:cs typeface="Arial"/>
                <a:sym typeface="Arial"/>
              </a:rPr>
              <a:t>CKD</a:t>
            </a:r>
            <a:r>
              <a:rPr>
                <a:latin typeface="微软雅黑"/>
                <a:ea typeface="微软雅黑"/>
                <a:cs typeface="微软雅黑"/>
                <a:sym typeface="微软雅黑"/>
              </a:rPr>
              <a:t>患者随着肾功能的下降，往往会出现</a:t>
            </a:r>
            <a:r>
              <a:rPr b="1" sz="2000">
                <a:solidFill>
                  <a:srgbClr val="FF0000"/>
                </a:solidFill>
                <a:latin typeface="微软雅黑"/>
                <a:ea typeface="微软雅黑"/>
                <a:cs typeface="微软雅黑"/>
                <a:sym typeface="微软雅黑"/>
              </a:rPr>
              <a:t>脂代谢异常</a:t>
            </a:r>
            <a:r>
              <a:rPr>
                <a:latin typeface="微软雅黑"/>
                <a:ea typeface="微软雅黑"/>
                <a:cs typeface="微软雅黑"/>
                <a:sym typeface="微软雅黑"/>
              </a:rPr>
              <a:t>，表现为</a:t>
            </a:r>
            <a:r>
              <a:rPr>
                <a:latin typeface="Arial"/>
                <a:ea typeface="Arial"/>
                <a:cs typeface="Arial"/>
                <a:sym typeface="Arial"/>
              </a:rPr>
              <a:t>HDL-C(“</a:t>
            </a:r>
            <a:r>
              <a:rPr>
                <a:latin typeface="微软雅黑"/>
                <a:ea typeface="微软雅黑"/>
                <a:cs typeface="微软雅黑"/>
                <a:sym typeface="微软雅黑"/>
              </a:rPr>
              <a:t>好胆固醇</a:t>
            </a:r>
            <a:r>
              <a:rPr>
                <a:latin typeface="Arial"/>
                <a:ea typeface="Arial"/>
                <a:cs typeface="Arial"/>
                <a:sym typeface="Arial"/>
              </a:rPr>
              <a:t>”)</a:t>
            </a:r>
            <a:r>
              <a:rPr>
                <a:latin typeface="微软雅黑"/>
                <a:ea typeface="微软雅黑"/>
                <a:cs typeface="微软雅黑"/>
                <a:sym typeface="微软雅黑"/>
              </a:rPr>
              <a:t>的下降，</a:t>
            </a:r>
            <a:r>
              <a:rPr>
                <a:latin typeface="Arial"/>
                <a:ea typeface="Arial"/>
                <a:cs typeface="Arial"/>
                <a:sym typeface="Arial"/>
              </a:rPr>
              <a:t>LDL-C(“</a:t>
            </a:r>
            <a:r>
              <a:rPr>
                <a:latin typeface="微软雅黑"/>
                <a:ea typeface="微软雅黑"/>
                <a:cs typeface="微软雅黑"/>
                <a:sym typeface="微软雅黑"/>
              </a:rPr>
              <a:t>坏胆固醇</a:t>
            </a:r>
            <a:r>
              <a:rPr>
                <a:latin typeface="Arial"/>
                <a:ea typeface="Arial"/>
                <a:cs typeface="Arial"/>
                <a:sym typeface="Arial"/>
              </a:rPr>
              <a:t>”)</a:t>
            </a:r>
            <a:r>
              <a:rPr>
                <a:latin typeface="微软雅黑"/>
                <a:ea typeface="微软雅黑"/>
                <a:cs typeface="微软雅黑"/>
                <a:sym typeface="微软雅黑"/>
              </a:rPr>
              <a:t>的升高以及甘油三脂的升高</a:t>
            </a:r>
          </a:p>
        </p:txBody>
      </p:sp>
      <p:sp>
        <p:nvSpPr>
          <p:cNvPr id="66" name="Shape 66"/>
          <p:cNvSpPr/>
          <p:nvPr/>
        </p:nvSpPr>
        <p:spPr>
          <a:xfrm rot="325503">
            <a:off x="5318617" y="4125964"/>
            <a:ext cx="3358816" cy="14638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pPr>
            <a:r>
              <a:rPr>
                <a:latin typeface="微软雅黑"/>
                <a:ea typeface="微软雅黑"/>
                <a:cs typeface="微软雅黑"/>
                <a:sym typeface="微软雅黑"/>
              </a:rPr>
              <a:t>此外，对于患有肾病综合征的患者，大量蛋白尿、低蛋白血症会引起</a:t>
            </a:r>
            <a:r>
              <a:rPr b="1" sz="2000">
                <a:solidFill>
                  <a:srgbClr val="FF0000"/>
                </a:solidFill>
                <a:latin typeface="微软雅黑"/>
                <a:ea typeface="微软雅黑"/>
                <a:cs typeface="微软雅黑"/>
                <a:sym typeface="微软雅黑"/>
              </a:rPr>
              <a:t>肝脏代偿性合成血脂增加</a:t>
            </a:r>
            <a:r>
              <a:rPr>
                <a:latin typeface="微软雅黑"/>
                <a:ea typeface="微软雅黑"/>
                <a:cs typeface="微软雅黑"/>
                <a:sym typeface="微软雅黑"/>
              </a:rPr>
              <a:t>，从而出现高脂血症</a:t>
            </a:r>
          </a:p>
        </p:txBody>
      </p:sp>
      <p:pic>
        <p:nvPicPr>
          <p:cNvPr id="67" name="image4.png" descr="卡通医生矢量图大图 点击还原"/>
          <p:cNvPicPr/>
          <p:nvPr/>
        </p:nvPicPr>
        <p:blipFill>
          <a:blip r:embed="rId4">
            <a:extLst/>
          </a:blip>
          <a:srcRect l="0" t="34361" r="75097" b="22596"/>
          <a:stretch>
            <a:fillRect/>
          </a:stretch>
        </p:blipFill>
        <p:spPr>
          <a:xfrm>
            <a:off x="-2" y="4655401"/>
            <a:ext cx="1872211" cy="2202599"/>
          </a:xfrm>
          <a:prstGeom prst="rect">
            <a:avLst/>
          </a:prstGeom>
          <a:ln w="12700">
            <a:miter lim="400000"/>
          </a:ln>
        </p:spPr>
      </p:pic>
      <p:sp>
        <p:nvSpPr>
          <p:cNvPr id="68" name="Shape 68"/>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肾病患者为什么会出现高脂血症？</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高脂血症对肾脏病有何影响？</a:t>
            </a:r>
          </a:p>
        </p:txBody>
      </p:sp>
      <p:grpSp>
        <p:nvGrpSpPr>
          <p:cNvPr id="77" name="Group 77"/>
          <p:cNvGrpSpPr/>
          <p:nvPr/>
        </p:nvGrpSpPr>
        <p:grpSpPr>
          <a:xfrm>
            <a:off x="1336942" y="1267343"/>
            <a:ext cx="6206401" cy="2233667"/>
            <a:chOff x="0" y="0"/>
            <a:chExt cx="6206400" cy="2233666"/>
          </a:xfrm>
        </p:grpSpPr>
        <p:sp>
          <p:nvSpPr>
            <p:cNvPr id="73" name="Shape 73"/>
            <p:cNvSpPr/>
            <p:nvPr/>
          </p:nvSpPr>
          <p:spPr>
            <a:xfrm>
              <a:off x="0" y="418154"/>
              <a:ext cx="6206401" cy="1815513"/>
            </a:xfrm>
            <a:prstGeom prst="roundRect">
              <a:avLst>
                <a:gd name="adj" fmla="val 11921"/>
              </a:avLst>
            </a:prstGeom>
            <a:gradFill flip="none" rotWithShape="1">
              <a:gsLst>
                <a:gs pos="0">
                  <a:srgbClr val="AFCEFB"/>
                </a:gs>
                <a:gs pos="50000">
                  <a:srgbClr val="CDDFFC"/>
                </a:gs>
                <a:gs pos="100000">
                  <a:srgbClr val="E6EFFD"/>
                </a:gs>
              </a:gsLst>
              <a:lin ang="2700000" scaled="0"/>
            </a:gradFill>
            <a:ln w="25400" cap="flat">
              <a:solidFill>
                <a:srgbClr val="FFFFFF"/>
              </a:solidFill>
              <a:prstDash val="solid"/>
              <a:round/>
            </a:ln>
            <a:effectLst>
              <a:outerShdw sx="100000" sy="100000" kx="0" ky="0" algn="b" rotWithShape="0" blurRad="12700" dist="53882" dir="2700000">
                <a:srgbClr val="000000">
                  <a:alpha val="50000"/>
                </a:srgbClr>
              </a:outerShdw>
            </a:effectLst>
          </p:spPr>
          <p:txBody>
            <a:bodyPr wrap="square" lIns="0" tIns="0" rIns="0" bIns="0" numCol="1" anchor="ctr">
              <a:noAutofit/>
            </a:bodyPr>
            <a:lstStyle/>
            <a:p>
              <a:pPr lvl="0">
                <a:defRPr>
                  <a:effectLst>
                    <a:outerShdw sx="100000" sy="100000" kx="0" ky="0" algn="b" rotWithShape="0" blurRad="38100" dist="38100" dir="2700000">
                      <a:srgbClr val="000000">
                        <a:alpha val="43137"/>
                      </a:srgbClr>
                    </a:outerShdw>
                  </a:effectLst>
                  <a:latin typeface="Arial"/>
                  <a:ea typeface="Arial"/>
                  <a:cs typeface="Arial"/>
                  <a:sym typeface="Arial"/>
                </a:defRPr>
              </a:pPr>
            </a:p>
          </p:txBody>
        </p:sp>
        <p:grpSp>
          <p:nvGrpSpPr>
            <p:cNvPr id="76" name="Group 76"/>
            <p:cNvGrpSpPr/>
            <p:nvPr/>
          </p:nvGrpSpPr>
          <p:grpSpPr>
            <a:xfrm>
              <a:off x="4847" y="0"/>
              <a:ext cx="2110423" cy="811513"/>
              <a:chOff x="0" y="0"/>
              <a:chExt cx="2110422" cy="811512"/>
            </a:xfrm>
          </p:grpSpPr>
          <p:sp>
            <p:nvSpPr>
              <p:cNvPr id="74" name="Shape 74"/>
              <p:cNvSpPr/>
              <p:nvPr/>
            </p:nvSpPr>
            <p:spPr>
              <a:xfrm>
                <a:off x="0" y="-1"/>
                <a:ext cx="2110423" cy="811514"/>
              </a:xfrm>
              <a:prstGeom prst="roundRect">
                <a:avLst>
                  <a:gd name="adj" fmla="val 16667"/>
                </a:avLst>
              </a:prstGeom>
              <a:solidFill>
                <a:srgbClr val="1A4C6C"/>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b="1" sz="2000">
                    <a:solidFill>
                      <a:srgbClr val="FFFFFF"/>
                    </a:solidFill>
                    <a:latin typeface="微软雅黑"/>
                    <a:ea typeface="微软雅黑"/>
                    <a:cs typeface="微软雅黑"/>
                    <a:sym typeface="微软雅黑"/>
                  </a:defRPr>
                </a:pPr>
              </a:p>
            </p:txBody>
          </p:sp>
          <p:sp>
            <p:nvSpPr>
              <p:cNvPr id="75" name="Shape 75"/>
              <p:cNvSpPr/>
              <p:nvPr/>
            </p:nvSpPr>
            <p:spPr>
              <a:xfrm>
                <a:off x="39615" y="276215"/>
                <a:ext cx="2031191" cy="259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2000">
                    <a:solidFill>
                      <a:srgbClr val="FFFFFF"/>
                    </a:solidFill>
                    <a:latin typeface="微软雅黑"/>
                    <a:ea typeface="微软雅黑"/>
                    <a:cs typeface="微软雅黑"/>
                    <a:sym typeface="微软雅黑"/>
                  </a:defRPr>
                </a:lvl1pPr>
              </a:lstStyle>
              <a:p>
                <a:pPr lvl="0">
                  <a:defRPr b="0" sz="1800">
                    <a:solidFill>
                      <a:srgbClr val="000000"/>
                    </a:solidFill>
                  </a:defRPr>
                </a:pPr>
                <a:r>
                  <a:rPr b="1" sz="2000">
                    <a:solidFill>
                      <a:srgbClr val="FFFFFF"/>
                    </a:solidFill>
                  </a:rPr>
                  <a:t>肾脏</a:t>
                </a:r>
              </a:p>
            </p:txBody>
          </p:sp>
        </p:grpSp>
      </p:grpSp>
      <p:sp>
        <p:nvSpPr>
          <p:cNvPr id="78" name="Shape 78"/>
          <p:cNvSpPr/>
          <p:nvPr/>
        </p:nvSpPr>
        <p:spPr>
          <a:xfrm>
            <a:off x="1724430" y="2090171"/>
            <a:ext cx="5875509" cy="10429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a:latin typeface="微软雅黑"/>
                <a:ea typeface="微软雅黑"/>
                <a:cs typeface="微软雅黑"/>
                <a:sym typeface="微软雅黑"/>
              </a:defRPr>
            </a:lvl1pPr>
          </a:lstStyle>
          <a:p>
            <a:pPr lvl="0"/>
            <a:r>
              <a:t>长期的血脂异常会加重肾脏损伤，高血脂可形成血脂栓塞，造成肾脏供血动脉的阻塞，引起肾供血不足、肾萎缩、肾功能下降等</a:t>
            </a:r>
          </a:p>
        </p:txBody>
      </p:sp>
      <p:sp>
        <p:nvSpPr>
          <p:cNvPr id="79" name="Shape 79"/>
          <p:cNvSpPr/>
          <p:nvPr/>
        </p:nvSpPr>
        <p:spPr>
          <a:xfrm>
            <a:off x="1514909" y="2282429"/>
            <a:ext cx="209514" cy="2104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CAA200"/>
              </a:gs>
              <a:gs pos="100000">
                <a:srgbClr val="FFCC00">
                  <a:alpha val="48000"/>
                </a:srgbClr>
              </a:gs>
            </a:gsLst>
            <a:lin ang="5400000"/>
          </a:gradFill>
          <a:ln w="12700">
            <a:miter lim="400000"/>
          </a:ln>
        </p:spPr>
        <p:txBody>
          <a:bodyPr lIns="0" tIns="0" rIns="0" bIns="0" anchor="ctr"/>
          <a:lstStyle/>
          <a:p>
            <a:pPr lvl="0" algn="ctr">
              <a:defRPr>
                <a:latin typeface="Verdana"/>
                <a:ea typeface="Verdana"/>
                <a:cs typeface="Verdana"/>
                <a:sym typeface="Verdana"/>
              </a:defRPr>
            </a:pPr>
          </a:p>
        </p:txBody>
      </p:sp>
      <p:pic>
        <p:nvPicPr>
          <p:cNvPr id="80" name="image5.png"/>
          <p:cNvPicPr/>
          <p:nvPr/>
        </p:nvPicPr>
        <p:blipFill>
          <a:blip r:embed="rId2">
            <a:extLst/>
          </a:blip>
          <a:stretch>
            <a:fillRect/>
          </a:stretch>
        </p:blipFill>
        <p:spPr>
          <a:xfrm>
            <a:off x="6979177" y="1181156"/>
            <a:ext cx="984926" cy="984924"/>
          </a:xfrm>
          <a:prstGeom prst="rect">
            <a:avLst/>
          </a:prstGeom>
          <a:ln w="12700">
            <a:miter lim="400000"/>
          </a:ln>
        </p:spPr>
      </p:pic>
      <p:pic>
        <p:nvPicPr>
          <p:cNvPr id="81" name="image4.jpeg" descr="C:\Users\Administrator\Desktop\图片库\75b1OOOPICc7.jpg"/>
          <p:cNvPicPr/>
          <p:nvPr/>
        </p:nvPicPr>
        <p:blipFill>
          <a:blip r:embed="rId3">
            <a:extLst/>
          </a:blip>
          <a:stretch>
            <a:fillRect/>
          </a:stretch>
        </p:blipFill>
        <p:spPr>
          <a:xfrm>
            <a:off x="5745638" y="3933056"/>
            <a:ext cx="2723214" cy="2016226"/>
          </a:xfrm>
          <a:prstGeom prst="rect">
            <a:avLst/>
          </a:prstGeom>
          <a:ln w="12700">
            <a:miter lim="400000"/>
          </a:ln>
        </p:spPr>
      </p:pic>
      <p:sp>
        <p:nvSpPr>
          <p:cNvPr id="82" name="Shape 82"/>
          <p:cNvSpPr/>
          <p:nvPr/>
        </p:nvSpPr>
        <p:spPr>
          <a:xfrm>
            <a:off x="4499991" y="4725144"/>
            <a:ext cx="1366707" cy="431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2" y="0"/>
                </a:moveTo>
                <a:lnTo>
                  <a:pt x="11212" y="1940"/>
                </a:lnTo>
                <a:lnTo>
                  <a:pt x="0" y="1940"/>
                </a:lnTo>
                <a:lnTo>
                  <a:pt x="0" y="19660"/>
                </a:lnTo>
                <a:lnTo>
                  <a:pt x="11212" y="19660"/>
                </a:lnTo>
                <a:lnTo>
                  <a:pt x="11212" y="21600"/>
                </a:lnTo>
                <a:lnTo>
                  <a:pt x="21600" y="10813"/>
                </a:lnTo>
                <a:lnTo>
                  <a:pt x="11212" y="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sp>
        <p:nvSpPr>
          <p:cNvPr id="83" name="Shape 83"/>
          <p:cNvSpPr/>
          <p:nvPr/>
        </p:nvSpPr>
        <p:spPr>
          <a:xfrm>
            <a:off x="4788024" y="4149080"/>
            <a:ext cx="645962" cy="5749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247" y="10189"/>
                </a:lnTo>
                <a:lnTo>
                  <a:pt x="13694" y="12758"/>
                </a:lnTo>
                <a:lnTo>
                  <a:pt x="8400" y="5811"/>
                </a:lnTo>
                <a:lnTo>
                  <a:pt x="7129" y="8379"/>
                </a:lnTo>
                <a:lnTo>
                  <a:pt x="0" y="0"/>
                </a:lnTo>
                <a:lnTo>
                  <a:pt x="7129" y="11284"/>
                </a:lnTo>
                <a:lnTo>
                  <a:pt x="8400" y="7916"/>
                </a:lnTo>
                <a:lnTo>
                  <a:pt x="13412" y="15368"/>
                </a:lnTo>
                <a:lnTo>
                  <a:pt x="15035" y="12589"/>
                </a:lnTo>
                <a:lnTo>
                  <a:pt x="21600" y="2160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sp>
        <p:nvSpPr>
          <p:cNvPr id="84" name="Shape 84"/>
          <p:cNvSpPr/>
          <p:nvPr/>
        </p:nvSpPr>
        <p:spPr>
          <a:xfrm>
            <a:off x="5076056" y="5229199"/>
            <a:ext cx="349833" cy="6370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425" y="9497"/>
                </a:lnTo>
                <a:lnTo>
                  <a:pt x="11409" y="10758"/>
                </a:lnTo>
                <a:lnTo>
                  <a:pt x="21600" y="0"/>
                </a:lnTo>
                <a:lnTo>
                  <a:pt x="13735" y="13447"/>
                </a:lnTo>
                <a:lnTo>
                  <a:pt x="8640" y="11725"/>
                </a:lnTo>
                <a:lnTo>
                  <a:pt x="0" y="2160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grpSp>
        <p:nvGrpSpPr>
          <p:cNvPr id="87" name="Group 87"/>
          <p:cNvGrpSpPr/>
          <p:nvPr/>
        </p:nvGrpSpPr>
        <p:grpSpPr>
          <a:xfrm>
            <a:off x="1724430" y="4070213"/>
            <a:ext cx="2233531" cy="1832642"/>
            <a:chOff x="0" y="0"/>
            <a:chExt cx="2233530" cy="1832641"/>
          </a:xfrm>
        </p:grpSpPr>
        <p:sp>
          <p:nvSpPr>
            <p:cNvPr id="85" name="Shape 85"/>
            <p:cNvSpPr/>
            <p:nvPr/>
          </p:nvSpPr>
          <p:spPr>
            <a:xfrm>
              <a:off x="0" y="-1"/>
              <a:ext cx="2233531" cy="1832643"/>
            </a:xfrm>
            <a:prstGeom prst="rect">
              <a:avLst/>
            </a:prstGeom>
            <a:solidFill>
              <a:srgbClr val="EDEDED"/>
            </a:solidFill>
            <a:ln w="12700" cap="flat">
              <a:noFill/>
              <a:miter lim="400000"/>
            </a:ln>
            <a:effectLst/>
          </p:spPr>
          <p:txBody>
            <a:bodyPr wrap="square" lIns="0" tIns="0" rIns="0" bIns="0" numCol="1" anchor="ctr">
              <a:noAutofit/>
            </a:bodyPr>
            <a:lstStyle/>
            <a:p>
              <a:pPr lvl="0">
                <a:defRPr>
                  <a:latin typeface="Arial"/>
                  <a:ea typeface="Arial"/>
                  <a:cs typeface="Arial"/>
                  <a:sym typeface="Arial"/>
                </a:defRPr>
              </a:pPr>
            </a:p>
          </p:txBody>
        </p:sp>
        <p:pic>
          <p:nvPicPr>
            <p:cNvPr id="86" name="image6.png"/>
            <p:cNvPicPr/>
            <p:nvPr/>
          </p:nvPicPr>
          <p:blipFill>
            <a:blip r:embed="rId4">
              <a:extLst/>
            </a:blip>
            <a:stretch>
              <a:fillRect/>
            </a:stretch>
          </p:blipFill>
          <p:spPr>
            <a:xfrm>
              <a:off x="0" y="0"/>
              <a:ext cx="2233531" cy="1832642"/>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title"/>
          </p:nvPr>
        </p:nvSpPr>
        <p:spPr>
          <a:xfrm>
            <a:off x="-1" y="-1"/>
            <a:ext cx="9144001"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众所周知，</a:t>
            </a:r>
            <a:r>
              <a:rPr b="1" sz="2800">
                <a:solidFill>
                  <a:srgbClr val="FFFFFF"/>
                </a:solidFill>
              </a:rPr>
              <a:t>CKD</a:t>
            </a:r>
            <a:r>
              <a:rPr b="1" sz="2800">
                <a:solidFill>
                  <a:srgbClr val="FFFFFF"/>
                </a:solidFill>
                <a:latin typeface="微软雅黑"/>
                <a:ea typeface="微软雅黑"/>
                <a:cs typeface="微软雅黑"/>
                <a:sym typeface="微软雅黑"/>
              </a:rPr>
              <a:t>患者发展到终末期，</a:t>
            </a:r>
            <a:br>
              <a:rPr b="1" sz="2800">
                <a:solidFill>
                  <a:srgbClr val="FFFFFF"/>
                </a:solidFill>
                <a:latin typeface="微软雅黑"/>
                <a:ea typeface="微软雅黑"/>
                <a:cs typeface="微软雅黑"/>
                <a:sym typeface="微软雅黑"/>
              </a:rPr>
            </a:br>
            <a:r>
              <a:rPr b="1" sz="2800">
                <a:solidFill>
                  <a:srgbClr val="FFFFFF"/>
                </a:solidFill>
                <a:latin typeface="微软雅黑"/>
                <a:ea typeface="微软雅黑"/>
                <a:cs typeface="微软雅黑"/>
                <a:sym typeface="微软雅黑"/>
              </a:rPr>
              <a:t>死亡的主要原因为</a:t>
            </a:r>
            <a:r>
              <a:rPr b="1" sz="2800">
                <a:solidFill>
                  <a:srgbClr val="FFFF00"/>
                </a:solidFill>
                <a:latin typeface="微软雅黑"/>
                <a:ea typeface="微软雅黑"/>
                <a:cs typeface="微软雅黑"/>
                <a:sym typeface="微软雅黑"/>
              </a:rPr>
              <a:t>心脑血管事件</a:t>
            </a:r>
          </a:p>
        </p:txBody>
      </p:sp>
      <p:grpSp>
        <p:nvGrpSpPr>
          <p:cNvPr id="95" name="Group 95"/>
          <p:cNvGrpSpPr/>
          <p:nvPr/>
        </p:nvGrpSpPr>
        <p:grpSpPr>
          <a:xfrm>
            <a:off x="681284" y="4351591"/>
            <a:ext cx="6484080" cy="1811057"/>
            <a:chOff x="0" y="-1"/>
            <a:chExt cx="6484078" cy="1811056"/>
          </a:xfrm>
        </p:grpSpPr>
        <p:sp>
          <p:nvSpPr>
            <p:cNvPr id="90" name="Shape 90"/>
            <p:cNvSpPr/>
            <p:nvPr/>
          </p:nvSpPr>
          <p:spPr>
            <a:xfrm>
              <a:off x="-1" y="221984"/>
              <a:ext cx="6484080" cy="1589072"/>
            </a:xfrm>
            <a:prstGeom prst="roundRect">
              <a:avLst>
                <a:gd name="adj" fmla="val 11921"/>
              </a:avLst>
            </a:prstGeom>
            <a:solidFill>
              <a:srgbClr val="FCD5B5"/>
            </a:solidFill>
            <a:ln w="25400" cap="flat">
              <a:solidFill>
                <a:srgbClr val="FFFFFF"/>
              </a:solidFill>
              <a:prstDash val="solid"/>
              <a:round/>
            </a:ln>
            <a:effectLst>
              <a:outerShdw sx="100000" sy="100000" kx="0" ky="0" algn="b" rotWithShape="0" blurRad="12700" dist="53882" dir="2700000">
                <a:srgbClr val="000000">
                  <a:alpha val="50000"/>
                </a:srgbClr>
              </a:outerShdw>
            </a:effectLst>
          </p:spPr>
          <p:txBody>
            <a:bodyPr wrap="square" lIns="0" tIns="0" rIns="0" bIns="0" numCol="1" anchor="ctr">
              <a:noAutofit/>
            </a:bodyPr>
            <a:lstStyle/>
            <a:p>
              <a:pPr lvl="0">
                <a:defRPr>
                  <a:effectLst>
                    <a:outerShdw sx="100000" sy="100000" kx="0" ky="0" algn="b" rotWithShape="0" blurRad="38100" dist="38100" dir="2700000">
                      <a:srgbClr val="000000">
                        <a:alpha val="43137"/>
                      </a:srgbClr>
                    </a:outerShdw>
                  </a:effectLst>
                  <a:latin typeface="Arial"/>
                  <a:ea typeface="Arial"/>
                  <a:cs typeface="Arial"/>
                  <a:sym typeface="Arial"/>
                </a:defRPr>
              </a:pPr>
            </a:p>
          </p:txBody>
        </p:sp>
        <p:grpSp>
          <p:nvGrpSpPr>
            <p:cNvPr id="93" name="Group 93"/>
            <p:cNvGrpSpPr/>
            <p:nvPr/>
          </p:nvGrpSpPr>
          <p:grpSpPr>
            <a:xfrm>
              <a:off x="-1" y="-2"/>
              <a:ext cx="1872211" cy="504061"/>
              <a:chOff x="0" y="0"/>
              <a:chExt cx="1872209" cy="504059"/>
            </a:xfrm>
          </p:grpSpPr>
          <p:sp>
            <p:nvSpPr>
              <p:cNvPr id="91" name="Shape 91"/>
              <p:cNvSpPr/>
              <p:nvPr/>
            </p:nvSpPr>
            <p:spPr>
              <a:xfrm>
                <a:off x="0" y="-1"/>
                <a:ext cx="1872210" cy="504061"/>
              </a:xfrm>
              <a:prstGeom prst="roundRect">
                <a:avLst>
                  <a:gd name="adj" fmla="val 16667"/>
                </a:avLst>
              </a:prstGeom>
              <a:solidFill>
                <a:srgbClr val="1A4C6C"/>
              </a:solidFill>
              <a:ln w="12700" cap="flat">
                <a:noFill/>
                <a:miter lim="400000"/>
              </a:ln>
              <a:effectLst>
                <a:outerShdw sx="100000" sy="100000" kx="0" ky="0" algn="b" rotWithShape="0" blurRad="50800" dist="38100" dir="2700000">
                  <a:srgbClr val="000000">
                    <a:alpha val="40000"/>
                  </a:srgbClr>
                </a:outerShdw>
              </a:effectLst>
            </p:spPr>
            <p:txBody>
              <a:bodyPr wrap="square" lIns="0" tIns="0" rIns="0" bIns="0" numCol="1" anchor="ctr">
                <a:noAutofit/>
              </a:bodyPr>
              <a:lstStyle/>
              <a:p>
                <a:pPr lvl="0" algn="ctr">
                  <a:defRPr b="1" sz="2000">
                    <a:solidFill>
                      <a:srgbClr val="FFFFFF"/>
                    </a:solidFill>
                    <a:latin typeface="微软雅黑"/>
                    <a:ea typeface="微软雅黑"/>
                    <a:cs typeface="微软雅黑"/>
                    <a:sym typeface="微软雅黑"/>
                  </a:defRPr>
                </a:pPr>
              </a:p>
            </p:txBody>
          </p:sp>
          <p:sp>
            <p:nvSpPr>
              <p:cNvPr id="92" name="Shape 92"/>
              <p:cNvSpPr/>
              <p:nvPr/>
            </p:nvSpPr>
            <p:spPr>
              <a:xfrm>
                <a:off x="24604" y="122488"/>
                <a:ext cx="1823000" cy="2590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2000">
                    <a:solidFill>
                      <a:srgbClr val="FFFFFF"/>
                    </a:solidFill>
                    <a:latin typeface="微软雅黑"/>
                    <a:ea typeface="微软雅黑"/>
                    <a:cs typeface="微软雅黑"/>
                    <a:sym typeface="微软雅黑"/>
                  </a:defRPr>
                </a:lvl1pPr>
              </a:lstStyle>
              <a:p>
                <a:pPr lvl="0">
                  <a:defRPr b="0" sz="1800">
                    <a:solidFill>
                      <a:srgbClr val="000000"/>
                    </a:solidFill>
                  </a:defRPr>
                </a:pPr>
                <a:r>
                  <a:rPr b="1" sz="2000">
                    <a:solidFill>
                      <a:srgbClr val="FFFFFF"/>
                    </a:solidFill>
                  </a:rPr>
                  <a:t>心血管</a:t>
                </a:r>
              </a:p>
            </p:txBody>
          </p:sp>
        </p:grpSp>
        <p:sp>
          <p:nvSpPr>
            <p:cNvPr id="94" name="Shape 94"/>
            <p:cNvSpPr/>
            <p:nvPr/>
          </p:nvSpPr>
          <p:spPr>
            <a:xfrm>
              <a:off x="172843" y="718394"/>
              <a:ext cx="209514" cy="210461"/>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CAA200"/>
                </a:gs>
                <a:gs pos="100000">
                  <a:srgbClr val="FFCC00">
                    <a:alpha val="48000"/>
                  </a:srgbClr>
                </a:gs>
              </a:gsLst>
              <a:lin ang="5400000" scaled="0"/>
            </a:gradFill>
            <a:ln w="12700" cap="flat">
              <a:noFill/>
              <a:miter lim="400000"/>
            </a:ln>
            <a:effectLst/>
          </p:spPr>
          <p:txBody>
            <a:bodyPr wrap="square" lIns="0" tIns="0" rIns="0" bIns="0" numCol="1" anchor="ctr">
              <a:noAutofit/>
            </a:bodyPr>
            <a:lstStyle/>
            <a:p>
              <a:pPr lvl="0" algn="ctr">
                <a:defRPr>
                  <a:latin typeface="Verdana"/>
                  <a:ea typeface="Verdana"/>
                  <a:cs typeface="Verdana"/>
                  <a:sym typeface="Verdana"/>
                </a:defRPr>
              </a:pPr>
            </a:p>
          </p:txBody>
        </p:sp>
      </p:grpSp>
      <p:sp>
        <p:nvSpPr>
          <p:cNvPr id="96" name="Shape 96"/>
          <p:cNvSpPr/>
          <p:nvPr/>
        </p:nvSpPr>
        <p:spPr>
          <a:xfrm>
            <a:off x="1063647" y="4917871"/>
            <a:ext cx="6113148" cy="7090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pPr>
            <a:r>
              <a:rPr>
                <a:latin typeface="微软雅黑"/>
                <a:ea typeface="微软雅黑"/>
                <a:cs typeface="微软雅黑"/>
                <a:sym typeface="微软雅黑"/>
              </a:rPr>
              <a:t>肾功能越差，心血管病就越多越严重，心血管病变引起的死亡已成为慢性肾功能衰竭尿毒症的</a:t>
            </a:r>
            <a:r>
              <a:rPr b="1" sz="2000">
                <a:solidFill>
                  <a:srgbClr val="FF0000"/>
                </a:solidFill>
                <a:latin typeface="微软雅黑"/>
                <a:ea typeface="微软雅黑"/>
                <a:cs typeface="微软雅黑"/>
                <a:sym typeface="微软雅黑"/>
              </a:rPr>
              <a:t>最常见</a:t>
            </a:r>
            <a:r>
              <a:rPr>
                <a:latin typeface="微软雅黑"/>
                <a:ea typeface="微软雅黑"/>
                <a:cs typeface="微软雅黑"/>
                <a:sym typeface="微软雅黑"/>
              </a:rPr>
              <a:t>死因</a:t>
            </a:r>
          </a:p>
        </p:txBody>
      </p:sp>
      <p:pic>
        <p:nvPicPr>
          <p:cNvPr id="97" name="image7.png"/>
          <p:cNvPicPr/>
          <p:nvPr/>
        </p:nvPicPr>
        <p:blipFill>
          <a:blip r:embed="rId2">
            <a:extLst/>
          </a:blip>
          <a:stretch>
            <a:fillRect/>
          </a:stretch>
        </p:blipFill>
        <p:spPr>
          <a:xfrm>
            <a:off x="6804248" y="4221088"/>
            <a:ext cx="720082" cy="863917"/>
          </a:xfrm>
          <a:prstGeom prst="rect">
            <a:avLst/>
          </a:prstGeom>
          <a:ln w="12700">
            <a:miter lim="400000"/>
          </a:ln>
        </p:spPr>
      </p:pic>
      <p:pic>
        <p:nvPicPr>
          <p:cNvPr id="98" name="image8.png"/>
          <p:cNvPicPr/>
          <p:nvPr/>
        </p:nvPicPr>
        <p:blipFill>
          <a:blip r:embed="rId3">
            <a:extLst/>
          </a:blip>
          <a:stretch>
            <a:fillRect/>
          </a:stretch>
        </p:blipFill>
        <p:spPr>
          <a:xfrm>
            <a:off x="854131" y="1252113"/>
            <a:ext cx="1939626" cy="2824960"/>
          </a:xfrm>
          <a:prstGeom prst="rect">
            <a:avLst/>
          </a:prstGeom>
          <a:ln w="12700">
            <a:miter lim="400000"/>
          </a:ln>
        </p:spPr>
      </p:pic>
      <p:pic>
        <p:nvPicPr>
          <p:cNvPr id="99" name="image9.png"/>
          <p:cNvPicPr/>
          <p:nvPr/>
        </p:nvPicPr>
        <p:blipFill>
          <a:blip r:embed="rId4">
            <a:extLst/>
          </a:blip>
          <a:stretch>
            <a:fillRect/>
          </a:stretch>
        </p:blipFill>
        <p:spPr>
          <a:xfrm>
            <a:off x="2915816" y="1252113"/>
            <a:ext cx="5537264" cy="2824960"/>
          </a:xfrm>
          <a:prstGeom prst="rect">
            <a:avLst/>
          </a:prstGeom>
          <a:ln w="12700">
            <a:miter lim="400000"/>
          </a:ln>
        </p:spPr>
      </p:pic>
      <p:sp>
        <p:nvSpPr>
          <p:cNvPr id="100" name="Shape 100"/>
          <p:cNvSpPr/>
          <p:nvPr/>
        </p:nvSpPr>
        <p:spPr>
          <a:xfrm>
            <a:off x="3419871" y="1628800"/>
            <a:ext cx="4606836" cy="195790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pPr>
            <a:r>
              <a:rPr b="1" sz="2000">
                <a:solidFill>
                  <a:srgbClr val="FFFFFF"/>
                </a:solidFill>
                <a:latin typeface="微软雅黑"/>
                <a:ea typeface="微软雅黑"/>
                <a:cs typeface="微软雅黑"/>
                <a:sym typeface="微软雅黑"/>
              </a:rPr>
              <a:t>一项调查显示，在血液透析患者中，</a:t>
            </a:r>
            <a:endParaRPr b="1" sz="2000">
              <a:solidFill>
                <a:srgbClr val="FFFFFF"/>
              </a:solidFill>
              <a:latin typeface="Arial"/>
              <a:ea typeface="Arial"/>
              <a:cs typeface="Arial"/>
              <a:sym typeface="Arial"/>
            </a:endParaRPr>
          </a:p>
          <a:p>
            <a:pPr lvl="0">
              <a:lnSpc>
                <a:spcPct val="150000"/>
              </a:lnSpc>
            </a:pPr>
            <a:r>
              <a:rPr b="1" sz="2400">
                <a:solidFill>
                  <a:srgbClr val="FFFF00"/>
                </a:solidFill>
                <a:latin typeface="微软雅黑"/>
                <a:ea typeface="微软雅黑"/>
                <a:cs typeface="微软雅黑"/>
                <a:sym typeface="微软雅黑"/>
              </a:rPr>
              <a:t>因心血管事件死亡的患者达</a:t>
            </a:r>
            <a:r>
              <a:rPr b="1" sz="2800">
                <a:solidFill>
                  <a:srgbClr val="FFFF00"/>
                </a:solidFill>
                <a:latin typeface="Arial"/>
                <a:ea typeface="Arial"/>
                <a:cs typeface="Arial"/>
                <a:sym typeface="Arial"/>
              </a:rPr>
              <a:t>43%</a:t>
            </a:r>
            <a:r>
              <a:rPr b="1" sz="2000">
                <a:solidFill>
                  <a:srgbClr val="FFFFFF"/>
                </a:solidFill>
                <a:latin typeface="微软雅黑"/>
                <a:ea typeface="微软雅黑"/>
                <a:cs typeface="微软雅黑"/>
                <a:sym typeface="微软雅黑"/>
              </a:rPr>
              <a:t>，</a:t>
            </a:r>
            <a:r>
              <a:rPr b="1" sz="2400">
                <a:solidFill>
                  <a:srgbClr val="FFFF00"/>
                </a:solidFill>
                <a:latin typeface="微软雅黑"/>
                <a:ea typeface="微软雅黑"/>
                <a:cs typeface="微软雅黑"/>
                <a:sym typeface="微软雅黑"/>
              </a:rPr>
              <a:t>因脑血管事件死亡的患者达</a:t>
            </a:r>
            <a:r>
              <a:rPr b="1" sz="2800">
                <a:solidFill>
                  <a:srgbClr val="FFFF00"/>
                </a:solidFill>
                <a:latin typeface="Arial"/>
                <a:ea typeface="Arial"/>
                <a:cs typeface="Arial"/>
                <a:sym typeface="Arial"/>
              </a:rPr>
              <a:t>26%</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Shape 102"/>
          <p:cNvSpPr/>
          <p:nvPr>
            <p:ph type="title"/>
          </p:nvPr>
        </p:nvSpPr>
        <p:spPr>
          <a:xfrm>
            <a:off x="-1" y="-1"/>
            <a:ext cx="9144001" cy="1052738"/>
          </a:xfrm>
          <a:prstGeom prst="rect">
            <a:avLst/>
          </a:prstGeom>
        </p:spPr>
        <p:txBody>
          <a:bodyPr/>
          <a:lstStyle/>
          <a:p>
            <a:pPr lvl="0">
              <a:defRPr b="0" sz="1800">
                <a:solidFill>
                  <a:srgbClr val="000000"/>
                </a:solidFill>
              </a:defRPr>
            </a:pPr>
            <a:r>
              <a:rPr b="1" sz="2800">
                <a:solidFill>
                  <a:srgbClr val="FFFFFF"/>
                </a:solidFill>
                <a:latin typeface="微软雅黑"/>
                <a:ea typeface="微软雅黑"/>
                <a:cs typeface="微软雅黑"/>
                <a:sym typeface="微软雅黑"/>
              </a:rPr>
              <a:t>高血脂是公认的造成动脉粥样硬化性心血管疾病的</a:t>
            </a:r>
            <a:br>
              <a:rPr b="1" sz="2800">
                <a:solidFill>
                  <a:srgbClr val="FFFFFF"/>
                </a:solidFill>
                <a:latin typeface="微软雅黑"/>
                <a:ea typeface="微软雅黑"/>
                <a:cs typeface="微软雅黑"/>
                <a:sym typeface="微软雅黑"/>
              </a:rPr>
            </a:br>
            <a:r>
              <a:rPr b="1" sz="2800">
                <a:solidFill>
                  <a:srgbClr val="FFFF00"/>
                </a:solidFill>
                <a:latin typeface="微软雅黑"/>
                <a:ea typeface="微软雅黑"/>
                <a:cs typeface="微软雅黑"/>
                <a:sym typeface="微软雅黑"/>
              </a:rPr>
              <a:t>重要危险因素</a:t>
            </a:r>
          </a:p>
        </p:txBody>
      </p:sp>
      <p:pic>
        <p:nvPicPr>
          <p:cNvPr id="103" name="image10.png"/>
          <p:cNvPicPr/>
          <p:nvPr/>
        </p:nvPicPr>
        <p:blipFill>
          <a:blip r:embed="rId2">
            <a:extLst/>
          </a:blip>
          <a:stretch>
            <a:fillRect/>
          </a:stretch>
        </p:blipFill>
        <p:spPr>
          <a:xfrm>
            <a:off x="2102671" y="2377793"/>
            <a:ext cx="1348610" cy="862332"/>
          </a:xfrm>
          <a:prstGeom prst="rect">
            <a:avLst/>
          </a:prstGeom>
          <a:ln w="12700">
            <a:miter lim="400000"/>
          </a:ln>
        </p:spPr>
      </p:pic>
      <p:pic>
        <p:nvPicPr>
          <p:cNvPr id="104" name="image11.png"/>
          <p:cNvPicPr/>
          <p:nvPr/>
        </p:nvPicPr>
        <p:blipFill>
          <a:blip r:embed="rId3">
            <a:extLst/>
          </a:blip>
          <a:stretch>
            <a:fillRect/>
          </a:stretch>
        </p:blipFill>
        <p:spPr>
          <a:xfrm>
            <a:off x="2090052" y="3708479"/>
            <a:ext cx="1348610" cy="713208"/>
          </a:xfrm>
          <a:prstGeom prst="rect">
            <a:avLst/>
          </a:prstGeom>
          <a:ln w="12700">
            <a:miter lim="400000"/>
          </a:ln>
        </p:spPr>
      </p:pic>
      <p:sp>
        <p:nvSpPr>
          <p:cNvPr id="105" name="Shape 105"/>
          <p:cNvSpPr/>
          <p:nvPr/>
        </p:nvSpPr>
        <p:spPr>
          <a:xfrm>
            <a:off x="4744289" y="1494919"/>
            <a:ext cx="4032449" cy="2317309"/>
          </a:xfrm>
          <a:prstGeom prst="roundRect">
            <a:avLst>
              <a:gd name="adj" fmla="val 11921"/>
            </a:avLst>
          </a:prstGeom>
          <a:gradFill>
            <a:gsLst>
              <a:gs pos="0">
                <a:srgbClr val="FFD89C"/>
              </a:gs>
              <a:gs pos="50000">
                <a:srgbClr val="FFE6C3"/>
              </a:gs>
              <a:gs pos="100000">
                <a:srgbClr val="FFF2E2"/>
              </a:gs>
            </a:gsLst>
            <a:lin ang="2700000"/>
          </a:gradFill>
          <a:ln w="25400">
            <a:solidFill>
              <a:srgbClr val="FFFFFF"/>
            </a:solidFill>
            <a:round/>
          </a:ln>
          <a:effectLst>
            <a:outerShdw sx="100000" sy="100000" kx="0" ky="0" algn="b" rotWithShape="0" blurRad="12700" dist="53882" dir="2700000">
              <a:srgbClr val="000000">
                <a:alpha val="50000"/>
              </a:srgbClr>
            </a:outerShdw>
          </a:effectLst>
        </p:spPr>
        <p:txBody>
          <a:bodyPr lIns="0" tIns="0" rIns="0" bIns="0" anchor="ctr"/>
          <a:lstStyle/>
          <a:p>
            <a:pPr lvl="0">
              <a:defRPr>
                <a:latin typeface="Arial"/>
                <a:ea typeface="Arial"/>
                <a:cs typeface="Arial"/>
                <a:sym typeface="Arial"/>
              </a:defRPr>
            </a:pPr>
          </a:p>
        </p:txBody>
      </p:sp>
      <p:sp>
        <p:nvSpPr>
          <p:cNvPr id="106" name="Shape 106"/>
          <p:cNvSpPr/>
          <p:nvPr/>
        </p:nvSpPr>
        <p:spPr>
          <a:xfrm>
            <a:off x="4767029" y="1631356"/>
            <a:ext cx="3944983" cy="150166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buSzPct val="100000"/>
              <a:buFont typeface="Wingdings"/>
              <a:buChar char="➢"/>
            </a:pPr>
            <a:r>
              <a:rPr>
                <a:latin typeface="微软雅黑"/>
                <a:ea typeface="微软雅黑"/>
                <a:cs typeface="微软雅黑"/>
                <a:sym typeface="微软雅黑"/>
              </a:rPr>
              <a:t>心血管事件在</a:t>
            </a:r>
            <a:r>
              <a:rPr>
                <a:latin typeface="Arial"/>
                <a:ea typeface="Arial"/>
                <a:cs typeface="Arial"/>
                <a:sym typeface="Arial"/>
              </a:rPr>
              <a:t>CKD</a:t>
            </a:r>
            <a:r>
              <a:rPr>
                <a:latin typeface="微软雅黑"/>
                <a:ea typeface="微软雅黑"/>
                <a:cs typeface="微软雅黑"/>
                <a:sym typeface="微软雅黑"/>
              </a:rPr>
              <a:t>患者中的发病率明显高，是</a:t>
            </a:r>
            <a:r>
              <a:rPr>
                <a:latin typeface="Arial"/>
                <a:ea typeface="Arial"/>
                <a:cs typeface="Arial"/>
                <a:sym typeface="Arial"/>
              </a:rPr>
              <a:t>CKD</a:t>
            </a:r>
            <a:r>
              <a:rPr>
                <a:latin typeface="微软雅黑"/>
                <a:ea typeface="微软雅黑"/>
                <a:cs typeface="微软雅黑"/>
                <a:sym typeface="微软雅黑"/>
              </a:rPr>
              <a:t>患者的主要死亡原因</a:t>
            </a:r>
            <a:endParaRPr>
              <a:latin typeface="Arial"/>
              <a:ea typeface="Arial"/>
              <a:cs typeface="Arial"/>
              <a:sym typeface="Arial"/>
            </a:endParaRPr>
          </a:p>
          <a:p>
            <a:pPr lvl="0">
              <a:lnSpc>
                <a:spcPct val="150000"/>
              </a:lnSpc>
              <a:buSzPct val="100000"/>
              <a:buFont typeface="Wingdings"/>
              <a:buChar char="➢"/>
            </a:pPr>
            <a:r>
              <a:rPr>
                <a:latin typeface="微软雅黑"/>
                <a:ea typeface="微软雅黑"/>
                <a:cs typeface="微软雅黑"/>
                <a:sym typeface="微软雅黑"/>
              </a:rPr>
              <a:t>高血脂是公认的造成动脉粥样硬化的</a:t>
            </a:r>
            <a:r>
              <a:rPr b="1" sz="2000">
                <a:solidFill>
                  <a:srgbClr val="FF0000"/>
                </a:solidFill>
                <a:latin typeface="微软雅黑"/>
                <a:ea typeface="微软雅黑"/>
                <a:cs typeface="微软雅黑"/>
                <a:sym typeface="微软雅黑"/>
              </a:rPr>
              <a:t>第一大危险因子</a:t>
            </a:r>
          </a:p>
        </p:txBody>
      </p:sp>
      <p:pic>
        <p:nvPicPr>
          <p:cNvPr id="107" name="image2.png"/>
          <p:cNvPicPr/>
          <p:nvPr/>
        </p:nvPicPr>
        <p:blipFill>
          <a:blip r:embed="rId4">
            <a:extLst/>
          </a:blip>
          <a:stretch>
            <a:fillRect/>
          </a:stretch>
        </p:blipFill>
        <p:spPr>
          <a:xfrm>
            <a:off x="6516274" y="4065082"/>
            <a:ext cx="2195738" cy="2089919"/>
          </a:xfrm>
          <a:prstGeom prst="rect">
            <a:avLst/>
          </a:prstGeom>
          <a:ln w="12700">
            <a:miter lim="400000"/>
          </a:ln>
        </p:spPr>
      </p:pic>
      <p:pic>
        <p:nvPicPr>
          <p:cNvPr id="108" name="image12.png" descr="F:\图片库\20140206142658-1011504162.png"/>
          <p:cNvPicPr/>
          <p:nvPr/>
        </p:nvPicPr>
        <p:blipFill>
          <a:blip r:embed="rId5">
            <a:extLst/>
          </a:blip>
          <a:stretch>
            <a:fillRect/>
          </a:stretch>
        </p:blipFill>
        <p:spPr>
          <a:xfrm>
            <a:off x="1259458" y="4538016"/>
            <a:ext cx="2554329" cy="1477711"/>
          </a:xfrm>
          <a:prstGeom prst="rect">
            <a:avLst/>
          </a:prstGeom>
          <a:ln w="12700">
            <a:miter lim="400000"/>
          </a:ln>
        </p:spPr>
      </p:pic>
      <p:pic>
        <p:nvPicPr>
          <p:cNvPr id="109" name="image13.png"/>
          <p:cNvPicPr/>
          <p:nvPr/>
        </p:nvPicPr>
        <p:blipFill>
          <a:blip r:embed="rId6">
            <a:extLst/>
          </a:blip>
          <a:stretch>
            <a:fillRect/>
          </a:stretch>
        </p:blipFill>
        <p:spPr>
          <a:xfrm>
            <a:off x="2950118" y="4783335"/>
            <a:ext cx="2072472" cy="1156729"/>
          </a:xfrm>
          <a:prstGeom prst="rect">
            <a:avLst/>
          </a:prstGeom>
          <a:ln w="12700">
            <a:miter lim="400000"/>
          </a:ln>
        </p:spPr>
      </p:pic>
      <p:sp>
        <p:nvSpPr>
          <p:cNvPr id="110" name="Shape 110"/>
          <p:cNvSpPr/>
          <p:nvPr/>
        </p:nvSpPr>
        <p:spPr>
          <a:xfrm rot="5400000">
            <a:off x="2531693" y="4524804"/>
            <a:ext cx="465766" cy="367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2" y="0"/>
                </a:moveTo>
                <a:lnTo>
                  <a:pt x="11212" y="1940"/>
                </a:lnTo>
                <a:lnTo>
                  <a:pt x="0" y="1940"/>
                </a:lnTo>
                <a:lnTo>
                  <a:pt x="0" y="19660"/>
                </a:lnTo>
                <a:lnTo>
                  <a:pt x="11212" y="19660"/>
                </a:lnTo>
                <a:lnTo>
                  <a:pt x="11212" y="21600"/>
                </a:lnTo>
                <a:lnTo>
                  <a:pt x="21600" y="10813"/>
                </a:lnTo>
                <a:lnTo>
                  <a:pt x="11212" y="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sp>
        <p:nvSpPr>
          <p:cNvPr id="111" name="Shape 111"/>
          <p:cNvSpPr/>
          <p:nvPr/>
        </p:nvSpPr>
        <p:spPr>
          <a:xfrm rot="5400000">
            <a:off x="2533294" y="3289063"/>
            <a:ext cx="465767" cy="367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2" y="0"/>
                </a:moveTo>
                <a:lnTo>
                  <a:pt x="11212" y="1940"/>
                </a:lnTo>
                <a:lnTo>
                  <a:pt x="0" y="1940"/>
                </a:lnTo>
                <a:lnTo>
                  <a:pt x="0" y="19660"/>
                </a:lnTo>
                <a:lnTo>
                  <a:pt x="11212" y="19660"/>
                </a:lnTo>
                <a:lnTo>
                  <a:pt x="11212" y="21600"/>
                </a:lnTo>
                <a:lnTo>
                  <a:pt x="21600" y="10813"/>
                </a:lnTo>
                <a:lnTo>
                  <a:pt x="11212" y="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sp>
        <p:nvSpPr>
          <p:cNvPr id="112" name="Shape 112"/>
          <p:cNvSpPr/>
          <p:nvPr/>
        </p:nvSpPr>
        <p:spPr>
          <a:xfrm rot="5400000">
            <a:off x="2531693" y="2009093"/>
            <a:ext cx="465766" cy="367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2" y="0"/>
                </a:moveTo>
                <a:lnTo>
                  <a:pt x="11212" y="1940"/>
                </a:lnTo>
                <a:lnTo>
                  <a:pt x="0" y="1940"/>
                </a:lnTo>
                <a:lnTo>
                  <a:pt x="0" y="19660"/>
                </a:lnTo>
                <a:lnTo>
                  <a:pt x="11212" y="19660"/>
                </a:lnTo>
                <a:lnTo>
                  <a:pt x="11212" y="21600"/>
                </a:lnTo>
                <a:lnTo>
                  <a:pt x="21600" y="10813"/>
                </a:lnTo>
                <a:lnTo>
                  <a:pt x="11212" y="0"/>
                </a:lnTo>
              </a:path>
            </a:pathLst>
          </a:custGeom>
          <a:gradFill>
            <a:gsLst>
              <a:gs pos="33000">
                <a:srgbClr val="FF4040"/>
              </a:gs>
              <a:gs pos="100000">
                <a:srgbClr val="C00000"/>
              </a:gs>
            </a:gsLst>
            <a:lin ang="5400000"/>
          </a:gradFill>
          <a:ln w="3175">
            <a:solidFill>
              <a:srgbClr val="D7D7D7"/>
            </a:solidFill>
          </a:ln>
          <a:effectLst>
            <a:outerShdw sx="100000" sy="100000" kx="0" ky="0" algn="b" rotWithShape="0" blurRad="50800" dist="38100" dir="5400000">
              <a:srgbClr val="000000">
                <a:alpha val="40000"/>
              </a:srgbClr>
            </a:outerShdw>
          </a:effectLst>
        </p:spPr>
        <p:txBody>
          <a:bodyPr lIns="0" tIns="0" rIns="0" bIns="0" anchor="ctr"/>
          <a:lstStyle/>
          <a:p>
            <a:pPr lvl="0" algn="ctr">
              <a:lnSpc>
                <a:spcPct val="120000"/>
              </a:lnSpc>
              <a:spcBef>
                <a:spcPts val="600"/>
              </a:spcBef>
              <a:defRPr sz="1200">
                <a:solidFill>
                  <a:srgbClr val="FFFFFF"/>
                </a:solidFill>
                <a:latin typeface="Impact"/>
                <a:ea typeface="Impact"/>
                <a:cs typeface="Impact"/>
                <a:sym typeface="Impact"/>
              </a:defRPr>
            </a:pPr>
          </a:p>
        </p:txBody>
      </p:sp>
      <p:sp>
        <p:nvSpPr>
          <p:cNvPr id="113" name="Shape 113"/>
          <p:cNvSpPr/>
          <p:nvPr/>
        </p:nvSpPr>
        <p:spPr>
          <a:xfrm>
            <a:off x="64687" y="2478188"/>
            <a:ext cx="2037983" cy="3258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微软雅黑"/>
                <a:ea typeface="微软雅黑"/>
                <a:cs typeface="微软雅黑"/>
                <a:sym typeface="微软雅黑"/>
              </a:defRPr>
            </a:lvl1pPr>
          </a:lstStyle>
          <a:p>
            <a:pPr lvl="0"/>
            <a:r>
              <a:t>粥样硬化斑块形成</a:t>
            </a:r>
          </a:p>
        </p:txBody>
      </p:sp>
      <p:sp>
        <p:nvSpPr>
          <p:cNvPr id="114" name="Shape 114"/>
          <p:cNvSpPr/>
          <p:nvPr/>
        </p:nvSpPr>
        <p:spPr>
          <a:xfrm>
            <a:off x="64687" y="3772694"/>
            <a:ext cx="2282254" cy="6844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50000"/>
              </a:lnSpc>
            </a:pPr>
            <a:r>
              <a:rPr>
                <a:latin typeface="微软雅黑"/>
                <a:ea typeface="微软雅黑"/>
                <a:cs typeface="微软雅黑"/>
                <a:sym typeface="微软雅黑"/>
              </a:rPr>
              <a:t>斑块破裂形成血栓，</a:t>
            </a:r>
            <a:endParaRPr>
              <a:latin typeface="Arial"/>
              <a:ea typeface="Arial"/>
              <a:cs typeface="Arial"/>
              <a:sym typeface="Arial"/>
            </a:endParaRPr>
          </a:p>
          <a:p>
            <a:pPr lvl="0">
              <a:lnSpc>
                <a:spcPct val="150000"/>
              </a:lnSpc>
            </a:pPr>
            <a:r>
              <a:rPr>
                <a:latin typeface="微软雅黑"/>
                <a:ea typeface="微软雅黑"/>
                <a:cs typeface="微软雅黑"/>
                <a:sym typeface="微软雅黑"/>
              </a:rPr>
              <a:t>阻塞血管</a:t>
            </a:r>
          </a:p>
        </p:txBody>
      </p:sp>
      <p:sp>
        <p:nvSpPr>
          <p:cNvPr id="115" name="Shape 115"/>
          <p:cNvSpPr/>
          <p:nvPr/>
        </p:nvSpPr>
        <p:spPr>
          <a:xfrm>
            <a:off x="1587274" y="6019943"/>
            <a:ext cx="1220054" cy="3505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C00000"/>
                </a:solidFill>
                <a:latin typeface="微软雅黑"/>
                <a:ea typeface="微软雅黑"/>
                <a:cs typeface="微软雅黑"/>
                <a:sym typeface="微软雅黑"/>
              </a:defRPr>
            </a:lvl1pPr>
          </a:lstStyle>
          <a:p>
            <a:pPr lvl="0">
              <a:defRPr b="0" sz="1800">
                <a:solidFill>
                  <a:srgbClr val="000000"/>
                </a:solidFill>
              </a:defRPr>
            </a:pPr>
            <a:r>
              <a:rPr b="1" sz="2000">
                <a:solidFill>
                  <a:srgbClr val="C00000"/>
                </a:solidFill>
              </a:rPr>
              <a:t>心绞痛</a:t>
            </a:r>
          </a:p>
        </p:txBody>
      </p:sp>
      <p:sp>
        <p:nvSpPr>
          <p:cNvPr id="116" name="Shape 116"/>
          <p:cNvSpPr/>
          <p:nvPr/>
        </p:nvSpPr>
        <p:spPr>
          <a:xfrm>
            <a:off x="3546978" y="6019943"/>
            <a:ext cx="1220054" cy="3505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C00000"/>
                </a:solidFill>
                <a:latin typeface="微软雅黑"/>
                <a:ea typeface="微软雅黑"/>
                <a:cs typeface="微软雅黑"/>
                <a:sym typeface="微软雅黑"/>
              </a:defRPr>
            </a:lvl1pPr>
          </a:lstStyle>
          <a:p>
            <a:pPr lvl="0">
              <a:defRPr b="0" sz="1800">
                <a:solidFill>
                  <a:srgbClr val="000000"/>
                </a:solidFill>
              </a:defRPr>
            </a:pPr>
            <a:r>
              <a:rPr b="1" sz="2000">
                <a:solidFill>
                  <a:srgbClr val="C00000"/>
                </a:solidFill>
              </a:rPr>
              <a:t>脑卒中</a:t>
            </a:r>
          </a:p>
        </p:txBody>
      </p:sp>
      <p:sp>
        <p:nvSpPr>
          <p:cNvPr id="117" name="Shape 117"/>
          <p:cNvSpPr/>
          <p:nvPr/>
        </p:nvSpPr>
        <p:spPr>
          <a:xfrm>
            <a:off x="2158544" y="1304316"/>
            <a:ext cx="1236863" cy="423383"/>
          </a:xfrm>
          <a:prstGeom prst="roundRect">
            <a:avLst>
              <a:gd name="adj" fmla="val 11921"/>
            </a:avLst>
          </a:prstGeom>
          <a:gradFill>
            <a:gsLst>
              <a:gs pos="0">
                <a:srgbClr val="FFD89C"/>
              </a:gs>
              <a:gs pos="50000">
                <a:srgbClr val="FFE6C3"/>
              </a:gs>
              <a:gs pos="100000">
                <a:srgbClr val="FFF2E2"/>
              </a:gs>
            </a:gsLst>
            <a:lin ang="2700000"/>
          </a:gradFill>
          <a:ln w="25400">
            <a:solidFill>
              <a:srgbClr val="FFFFFF"/>
            </a:solidFill>
            <a:round/>
          </a:ln>
          <a:effectLst>
            <a:outerShdw sx="100000" sy="100000" kx="0" ky="0" algn="b" rotWithShape="0" blurRad="12700" dist="53882" dir="2700000">
              <a:srgbClr val="000000">
                <a:alpha val="50000"/>
              </a:srgbClr>
            </a:outerShdw>
          </a:effectLst>
        </p:spPr>
        <p:txBody>
          <a:bodyPr lIns="0" tIns="0" rIns="0" bIns="0" anchor="ctr"/>
          <a:lstStyle/>
          <a:p>
            <a:pPr lvl="0">
              <a:defRPr>
                <a:latin typeface="Arial"/>
                <a:ea typeface="Arial"/>
                <a:cs typeface="Arial"/>
                <a:sym typeface="Arial"/>
              </a:defRPr>
            </a:pPr>
          </a:p>
        </p:txBody>
      </p:sp>
      <p:sp>
        <p:nvSpPr>
          <p:cNvPr id="118" name="Shape 118"/>
          <p:cNvSpPr/>
          <p:nvPr/>
        </p:nvSpPr>
        <p:spPr>
          <a:xfrm>
            <a:off x="2346941" y="1346729"/>
            <a:ext cx="1048468"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latin typeface="Arial"/>
                <a:ea typeface="Arial"/>
                <a:cs typeface="Arial"/>
                <a:sym typeface="Arial"/>
              </a:defRPr>
            </a:lvl1pPr>
          </a:lstStyle>
          <a:p>
            <a:pPr lvl="0">
              <a:defRPr b="0"/>
            </a:pPr>
            <a:r>
              <a:rPr b="1"/>
              <a:t>LDL-C</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title"/>
          </p:nvPr>
        </p:nvSpPr>
        <p:spPr>
          <a:xfrm>
            <a:off x="-1" y="-1"/>
            <a:ext cx="9144001" cy="1052738"/>
          </a:xfrm>
          <a:prstGeom prst="rect">
            <a:avLst/>
          </a:prstGeom>
        </p:spPr>
        <p:txBody>
          <a:bodyPr/>
          <a:lstStyle/>
          <a:p>
            <a:pPr lvl="0"/>
          </a:p>
        </p:txBody>
      </p:sp>
      <p:pic>
        <p:nvPicPr>
          <p:cNvPr id="121" name="image5.jpeg" descr="C:\Users\Administrator\Desktop\图片库\1259781757_oAdOJP.jpg"/>
          <p:cNvPicPr/>
          <p:nvPr/>
        </p:nvPicPr>
        <p:blipFill>
          <a:blip r:embed="rId2">
            <a:extLst/>
          </a:blip>
          <a:stretch>
            <a:fillRect/>
          </a:stretch>
        </p:blipFill>
        <p:spPr>
          <a:xfrm>
            <a:off x="611560" y="2276872"/>
            <a:ext cx="4464497" cy="4061453"/>
          </a:xfrm>
          <a:prstGeom prst="rect">
            <a:avLst/>
          </a:prstGeom>
          <a:ln w="12700">
            <a:miter lim="400000"/>
          </a:ln>
        </p:spPr>
      </p:pic>
      <p:grpSp>
        <p:nvGrpSpPr>
          <p:cNvPr id="127" name="Group 127"/>
          <p:cNvGrpSpPr/>
          <p:nvPr/>
        </p:nvGrpSpPr>
        <p:grpSpPr>
          <a:xfrm>
            <a:off x="4784333" y="1275712"/>
            <a:ext cx="4470501" cy="2577773"/>
            <a:chOff x="95" y="-22"/>
            <a:chExt cx="4470499" cy="2577771"/>
          </a:xfrm>
        </p:grpSpPr>
        <p:sp>
          <p:nvSpPr>
            <p:cNvPr id="122" name="Shape 122"/>
            <p:cNvSpPr/>
            <p:nvPr/>
          </p:nvSpPr>
          <p:spPr>
            <a:xfrm>
              <a:off x="95" y="-23"/>
              <a:ext cx="4470501" cy="2164483"/>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23" name="Shape 123"/>
            <p:cNvSpPr/>
            <p:nvPr/>
          </p:nvSpPr>
          <p:spPr>
            <a:xfrm>
              <a:off x="527851" y="1940250"/>
              <a:ext cx="360042" cy="360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24" name="Shape 124"/>
            <p:cNvSpPr/>
            <p:nvPr/>
          </p:nvSpPr>
          <p:spPr>
            <a:xfrm>
              <a:off x="248326" y="2232911"/>
              <a:ext cx="240028" cy="240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25" name="Shape 125"/>
            <p:cNvSpPr/>
            <p:nvPr/>
          </p:nvSpPr>
          <p:spPr>
            <a:xfrm>
              <a:off x="67801" y="2457733"/>
              <a:ext cx="120016" cy="120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sp>
          <p:nvSpPr>
            <p:cNvPr id="126" name="Shape 126"/>
            <p:cNvSpPr/>
            <p:nvPr/>
          </p:nvSpPr>
          <p:spPr>
            <a:xfrm>
              <a:off x="226998" y="110059"/>
              <a:ext cx="4096397" cy="1837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4BACC6"/>
              </a:solidFill>
              <a:prstDash val="solid"/>
              <a:bevel/>
            </a:ln>
            <a:effectLst/>
          </p:spPr>
          <p:txBody>
            <a:bodyPr wrap="square" lIns="0" tIns="0" rIns="0" bIns="0" numCol="1" anchor="ctr">
              <a:noAutofit/>
            </a:bodyPr>
            <a:lstStyle/>
            <a:p>
              <a:pPr lvl="0" algn="ctr">
                <a:lnSpc>
                  <a:spcPct val="150000"/>
                </a:lnSpc>
                <a:defRPr>
                  <a:latin typeface="微软雅黑"/>
                  <a:ea typeface="微软雅黑"/>
                  <a:cs typeface="微软雅黑"/>
                  <a:sym typeface="微软雅黑"/>
                </a:defRPr>
              </a:pPr>
            </a:p>
          </p:txBody>
        </p:sp>
      </p:grpSp>
      <p:sp>
        <p:nvSpPr>
          <p:cNvPr id="128" name="Shape 128"/>
          <p:cNvSpPr/>
          <p:nvPr/>
        </p:nvSpPr>
        <p:spPr>
          <a:xfrm>
            <a:off x="5169560" y="1633297"/>
            <a:ext cx="3722921" cy="103936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130000"/>
              </a:lnSpc>
            </a:pPr>
            <a:r>
              <a:rPr>
                <a:latin typeface="微软雅黑"/>
                <a:ea typeface="微软雅黑"/>
                <a:cs typeface="微软雅黑"/>
                <a:sym typeface="微软雅黑"/>
              </a:rPr>
              <a:t>如果不把血脂降下来，可能会</a:t>
            </a:r>
            <a:r>
              <a:rPr b="1" sz="2000">
                <a:solidFill>
                  <a:srgbClr val="FF0000"/>
                </a:solidFill>
                <a:latin typeface="微软雅黑"/>
                <a:ea typeface="微软雅黑"/>
                <a:cs typeface="微软雅黑"/>
                <a:sym typeface="微软雅黑"/>
              </a:rPr>
              <a:t>加速血肌酐上升</a:t>
            </a:r>
            <a:r>
              <a:rPr>
                <a:latin typeface="微软雅黑"/>
                <a:ea typeface="微软雅黑"/>
                <a:cs typeface="微软雅黑"/>
                <a:sym typeface="微软雅黑"/>
              </a:rPr>
              <a:t>的速度，还会增加患</a:t>
            </a:r>
            <a:r>
              <a:rPr b="1" sz="2000">
                <a:solidFill>
                  <a:srgbClr val="FF0000"/>
                </a:solidFill>
                <a:latin typeface="微软雅黑"/>
                <a:ea typeface="微软雅黑"/>
                <a:cs typeface="微软雅黑"/>
                <a:sym typeface="微软雅黑"/>
              </a:rPr>
              <a:t>脑卒中、心肌梗死</a:t>
            </a:r>
            <a:r>
              <a:rPr>
                <a:latin typeface="微软雅黑"/>
                <a:ea typeface="微软雅黑"/>
                <a:cs typeface="微软雅黑"/>
                <a:sym typeface="微软雅黑"/>
              </a:rPr>
              <a:t>等疾病的风险</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image6.jpeg" descr="http://thumbs.dreamstime.com/z/%EF%BF%BD%EF%BF%BD%EF%BF%BD%EF%BF%BD%EF%BF%BD%EF%BF%BD-%EF%BF%BD%EF%BF%BD%CA%BD%EF%BF%BD%EF%BF%BD%EF%BF%BD%EF%BF%BD-32148056.jpg"/>
          <p:cNvPicPr/>
          <p:nvPr/>
        </p:nvPicPr>
        <p:blipFill>
          <a:blip r:embed="rId3">
            <a:extLst/>
          </a:blip>
          <a:srcRect l="0" t="0" r="0" b="10887"/>
          <a:stretch>
            <a:fillRect/>
          </a:stretch>
        </p:blipFill>
        <p:spPr>
          <a:xfrm>
            <a:off x="186905" y="1492555"/>
            <a:ext cx="2555777" cy="2179418"/>
          </a:xfrm>
          <a:prstGeom prst="rect">
            <a:avLst/>
          </a:prstGeom>
          <a:ln w="12700">
            <a:miter lim="400000"/>
          </a:ln>
        </p:spPr>
      </p:pic>
      <p:sp>
        <p:nvSpPr>
          <p:cNvPr id="131" name="Shape 131"/>
          <p:cNvSpPr/>
          <p:nvPr/>
        </p:nvSpPr>
        <p:spPr>
          <a:xfrm>
            <a:off x="2166616" y="2767338"/>
            <a:ext cx="1800202" cy="7172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gn="ctr"/>
            <a:r>
              <a:rPr b="1" sz="2400">
                <a:effectLst>
                  <a:outerShdw sx="100000" sy="100000" kx="0" ky="0" algn="b" rotWithShape="0" blurRad="12700" dist="38100" dir="5400000">
                    <a:srgbClr val="FFFF00">
                      <a:alpha val="43000"/>
                    </a:srgbClr>
                  </a:outerShdw>
                </a:effectLst>
                <a:latin typeface="微软雅黑"/>
                <a:ea typeface="微软雅黑"/>
                <a:cs typeface="微软雅黑"/>
                <a:sym typeface="微软雅黑"/>
              </a:rPr>
              <a:t>改善</a:t>
            </a:r>
            <a:endParaRPr b="1" sz="2400">
              <a:solidFill>
                <a:srgbClr val="FFC000"/>
              </a:solidFill>
              <a:effectLst>
                <a:outerShdw sx="100000" sy="100000" kx="0" ky="0" algn="b" rotWithShape="0" blurRad="12700" dist="38100" dir="5400000">
                  <a:srgbClr val="FFFF00">
                    <a:alpha val="43000"/>
                  </a:srgbClr>
                </a:outerShdw>
              </a:effectLst>
              <a:latin typeface="Agency FB"/>
              <a:ea typeface="Agency FB"/>
              <a:cs typeface="Agency FB"/>
              <a:sym typeface="Agency FB"/>
            </a:endParaRPr>
          </a:p>
          <a:p>
            <a:pPr lvl="0" algn="ctr"/>
            <a:r>
              <a:rPr b="1" sz="2400">
                <a:effectLst>
                  <a:outerShdw sx="100000" sy="100000" kx="0" ky="0" algn="b" rotWithShape="0" blurRad="12700" dist="38100" dir="5400000">
                    <a:srgbClr val="FFFF00">
                      <a:alpha val="43000"/>
                    </a:srgbClr>
                  </a:outerShdw>
                </a:effectLst>
                <a:latin typeface="微软雅黑"/>
                <a:ea typeface="微软雅黑"/>
                <a:cs typeface="微软雅黑"/>
                <a:sym typeface="微软雅黑"/>
              </a:rPr>
              <a:t>生活方式</a:t>
            </a:r>
          </a:p>
        </p:txBody>
      </p:sp>
      <p:sp>
        <p:nvSpPr>
          <p:cNvPr id="132" name="Shape 132"/>
          <p:cNvSpPr/>
          <p:nvPr/>
        </p:nvSpPr>
        <p:spPr>
          <a:xfrm>
            <a:off x="4932038" y="3717032"/>
            <a:ext cx="4153728" cy="8016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nSpc>
                <a:spcPct val="200000"/>
              </a:lnSpc>
              <a:buClr>
                <a:srgbClr val="000000"/>
              </a:buClr>
              <a:buSzPct val="100000"/>
              <a:buFont typeface="Wingdings"/>
              <a:buChar char="➢"/>
            </a:pPr>
            <a:r>
              <a:rPr b="1">
                <a:latin typeface="微软雅黑"/>
                <a:ea typeface="微软雅黑"/>
                <a:cs typeface="微软雅黑"/>
                <a:sym typeface="微软雅黑"/>
              </a:rPr>
              <a:t>他汀是临床上使用最广泛的调脂药物</a:t>
            </a:r>
            <a:endParaRPr b="1" sz="5400">
              <a:solidFill>
                <a:srgbClr val="595959"/>
              </a:solidFill>
              <a:latin typeface="Agency FB"/>
              <a:ea typeface="Agency FB"/>
              <a:cs typeface="Agency FB"/>
              <a:sym typeface="Agency FB"/>
            </a:endParaRPr>
          </a:p>
          <a:p>
            <a:pPr lvl="0">
              <a:lnSpc>
                <a:spcPct val="200000"/>
              </a:lnSpc>
            </a:pPr>
            <a:r>
              <a:rPr b="1">
                <a:latin typeface="微软雅黑"/>
                <a:ea typeface="微软雅黑"/>
                <a:cs typeface="微软雅黑"/>
                <a:sym typeface="微软雅黑"/>
              </a:rPr>
              <a:t>受到众多指南和医生的推荐</a:t>
            </a:r>
          </a:p>
        </p:txBody>
      </p:sp>
      <p:sp>
        <p:nvSpPr>
          <p:cNvPr id="133" name="Shape 133"/>
          <p:cNvSpPr/>
          <p:nvPr/>
        </p:nvSpPr>
        <p:spPr>
          <a:xfrm>
            <a:off x="6984992" y="3083878"/>
            <a:ext cx="1440162" cy="3997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80000"/>
              </a:lnSpc>
              <a:defRPr b="1" sz="2400">
                <a:effectLst>
                  <a:outerShdw sx="100000" sy="100000" kx="0" ky="0" algn="b" rotWithShape="0" blurRad="12700" dist="38100" dir="5400000">
                    <a:srgbClr val="FFFF00">
                      <a:alpha val="43000"/>
                    </a:srgbClr>
                  </a:outerShdw>
                </a:effectLst>
                <a:latin typeface="微软雅黑"/>
                <a:ea typeface="微软雅黑"/>
                <a:cs typeface="微软雅黑"/>
                <a:sym typeface="微软雅黑"/>
              </a:defRPr>
            </a:lvl1pPr>
          </a:lstStyle>
          <a:p>
            <a:pPr lvl="0">
              <a:defRPr b="0" sz="1800">
                <a:effectLst/>
              </a:defRPr>
            </a:pPr>
            <a:r>
              <a:rPr b="1" sz="2400">
                <a:effectLst>
                  <a:outerShdw sx="100000" sy="100000" kx="0" ky="0" algn="b" rotWithShape="0" blurRad="12700" dist="38100" dir="5400000">
                    <a:srgbClr val="FFFF00">
                      <a:alpha val="43000"/>
                    </a:srgbClr>
                  </a:outerShdw>
                </a:effectLst>
              </a:rPr>
              <a:t>药物治疗</a:t>
            </a:r>
          </a:p>
        </p:txBody>
      </p:sp>
      <p:sp>
        <p:nvSpPr>
          <p:cNvPr id="134" name="Shape 134"/>
          <p:cNvSpPr/>
          <p:nvPr>
            <p:ph type="title"/>
          </p:nvPr>
        </p:nvSpPr>
        <p:spPr>
          <a:xfrm>
            <a:off x="-1" y="-1"/>
            <a:ext cx="9144001" cy="1052738"/>
          </a:xfrm>
          <a:prstGeom prst="rect">
            <a:avLst/>
          </a:prstGeom>
        </p:spPr>
        <p:txBody>
          <a:bodyPr/>
          <a:lstStyle>
            <a:lvl1pPr>
              <a:defRPr>
                <a:latin typeface="微软雅黑"/>
                <a:ea typeface="微软雅黑"/>
                <a:cs typeface="微软雅黑"/>
                <a:sym typeface="微软雅黑"/>
              </a:defRPr>
            </a:lvl1pPr>
          </a:lstStyle>
          <a:p>
            <a:pPr lvl="0">
              <a:defRPr b="0" sz="1800">
                <a:solidFill>
                  <a:srgbClr val="000000"/>
                </a:solidFill>
              </a:defRPr>
            </a:pPr>
            <a:r>
              <a:rPr b="1" sz="2800">
                <a:solidFill>
                  <a:srgbClr val="FFFFFF"/>
                </a:solidFill>
              </a:rPr>
              <a:t>肾病患者应如何正确降低血脂水平？</a:t>
            </a:r>
          </a:p>
        </p:txBody>
      </p:sp>
      <p:sp>
        <p:nvSpPr>
          <p:cNvPr id="135" name="Shape 135"/>
          <p:cNvSpPr/>
          <p:nvPr/>
        </p:nvSpPr>
        <p:spPr>
          <a:xfrm>
            <a:off x="127509" y="3717032"/>
            <a:ext cx="5148067" cy="21432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marL="285750" indent="-285750">
              <a:lnSpc>
                <a:spcPct val="150000"/>
              </a:lnSpc>
              <a:buSzPct val="100000"/>
              <a:buFont typeface="Wingdings"/>
              <a:buChar char="➢"/>
            </a:pPr>
            <a:r>
              <a:rPr b="1">
                <a:latin typeface="微软雅黑"/>
                <a:ea typeface="微软雅黑"/>
                <a:cs typeface="微软雅黑"/>
                <a:sym typeface="微软雅黑"/>
              </a:rPr>
              <a:t>减少饱和脂肪酸和胆固醇的摄入</a:t>
            </a:r>
            <a:endParaRPr b="1">
              <a:latin typeface="Arial"/>
              <a:ea typeface="Arial"/>
              <a:cs typeface="Arial"/>
              <a:sym typeface="Arial"/>
            </a:endParaRPr>
          </a:p>
          <a:p>
            <a:pPr lvl="0" marL="285750" indent="-285750">
              <a:lnSpc>
                <a:spcPct val="150000"/>
              </a:lnSpc>
              <a:buSzPct val="100000"/>
              <a:buFont typeface="Wingdings"/>
              <a:buChar char="➢"/>
            </a:pPr>
            <a:r>
              <a:rPr b="1">
                <a:latin typeface="微软雅黑"/>
                <a:ea typeface="微软雅黑"/>
                <a:cs typeface="微软雅黑"/>
                <a:sym typeface="微软雅黑"/>
              </a:rPr>
              <a:t>选择植物甾醇、可溶性纤维等</a:t>
            </a:r>
            <a:endParaRPr b="1">
              <a:latin typeface="Arial"/>
              <a:ea typeface="Arial"/>
              <a:cs typeface="Arial"/>
              <a:sym typeface="Arial"/>
            </a:endParaRPr>
          </a:p>
          <a:p>
            <a:pPr lvl="0" marL="285750" indent="-285750">
              <a:lnSpc>
                <a:spcPct val="150000"/>
              </a:lnSpc>
              <a:buSzPct val="100000"/>
              <a:buFont typeface="Wingdings"/>
              <a:buChar char="➢"/>
            </a:pPr>
            <a:r>
              <a:rPr b="1">
                <a:latin typeface="微软雅黑"/>
                <a:ea typeface="微软雅黑"/>
                <a:cs typeface="微软雅黑"/>
                <a:sym typeface="微软雅黑"/>
              </a:rPr>
              <a:t>减轻体重</a:t>
            </a:r>
            <a:endParaRPr b="1">
              <a:latin typeface="Arial"/>
              <a:ea typeface="Arial"/>
              <a:cs typeface="Arial"/>
              <a:sym typeface="Arial"/>
            </a:endParaRPr>
          </a:p>
          <a:p>
            <a:pPr lvl="0" marL="285750" indent="-285750">
              <a:lnSpc>
                <a:spcPct val="150000"/>
              </a:lnSpc>
              <a:buSzPct val="100000"/>
              <a:buFont typeface="Wingdings"/>
              <a:buChar char="➢"/>
            </a:pPr>
            <a:r>
              <a:rPr b="1">
                <a:latin typeface="微软雅黑"/>
                <a:ea typeface="微软雅黑"/>
                <a:cs typeface="微软雅黑"/>
                <a:sym typeface="微软雅黑"/>
              </a:rPr>
              <a:t>增加有规律的体育活动</a:t>
            </a:r>
            <a:endParaRPr b="1">
              <a:latin typeface="Arial"/>
              <a:ea typeface="Arial"/>
              <a:cs typeface="Arial"/>
              <a:sym typeface="Arial"/>
            </a:endParaRPr>
          </a:p>
          <a:p>
            <a:pPr lvl="0" marL="285750" indent="-285750">
              <a:lnSpc>
                <a:spcPct val="150000"/>
              </a:lnSpc>
              <a:buSzPct val="100000"/>
              <a:buFont typeface="Wingdings"/>
              <a:buChar char="➢"/>
            </a:pPr>
            <a:r>
              <a:rPr b="1">
                <a:latin typeface="微软雅黑"/>
                <a:ea typeface="微软雅黑"/>
                <a:cs typeface="微软雅黑"/>
                <a:sym typeface="微软雅黑"/>
              </a:rPr>
              <a:t>戒烟、限盐等</a:t>
            </a:r>
            <a:endParaRPr b="1">
              <a:latin typeface="Arial"/>
              <a:ea typeface="Arial"/>
              <a:cs typeface="Arial"/>
              <a:sym typeface="Arial"/>
            </a:endParaRPr>
          </a:p>
        </p:txBody>
      </p:sp>
      <p:pic>
        <p:nvPicPr>
          <p:cNvPr id="136" name="image14.png"/>
          <p:cNvPicPr/>
          <p:nvPr/>
        </p:nvPicPr>
        <p:blipFill>
          <a:blip r:embed="rId4">
            <a:extLst/>
          </a:blip>
          <a:stretch>
            <a:fillRect/>
          </a:stretch>
        </p:blipFill>
        <p:spPr>
          <a:xfrm>
            <a:off x="4932040" y="2000767"/>
            <a:ext cx="1856484" cy="1597569"/>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0" name="image15.png"/>
          <p:cNvPicPr/>
          <p:nvPr/>
        </p:nvPicPr>
        <p:blipFill>
          <a:blip r:embed="rId3">
            <a:extLst/>
          </a:blip>
          <a:stretch>
            <a:fillRect/>
          </a:stretch>
        </p:blipFill>
        <p:spPr>
          <a:xfrm>
            <a:off x="950931" y="1120647"/>
            <a:ext cx="7265122" cy="5589242"/>
          </a:xfrm>
          <a:prstGeom prst="rect">
            <a:avLst/>
          </a:prstGeom>
          <a:ln w="12700">
            <a:miter lim="400000"/>
          </a:ln>
        </p:spPr>
      </p:pic>
      <p:pic>
        <p:nvPicPr>
          <p:cNvPr id="141" name="image16.png"/>
          <p:cNvPicPr/>
          <p:nvPr/>
        </p:nvPicPr>
        <p:blipFill>
          <a:blip r:embed="rId4">
            <a:extLst/>
          </a:blip>
          <a:stretch>
            <a:fillRect/>
          </a:stretch>
        </p:blipFill>
        <p:spPr>
          <a:xfrm rot="20758396">
            <a:off x="2198422" y="2460567"/>
            <a:ext cx="1224138" cy="1531699"/>
          </a:xfrm>
          <a:prstGeom prst="rect">
            <a:avLst/>
          </a:prstGeom>
          <a:ln w="12700">
            <a:miter lim="400000"/>
          </a:ln>
        </p:spPr>
      </p:pic>
      <p:pic>
        <p:nvPicPr>
          <p:cNvPr id="142" name="image16.png"/>
          <p:cNvPicPr/>
          <p:nvPr/>
        </p:nvPicPr>
        <p:blipFill>
          <a:blip r:embed="rId4">
            <a:extLst/>
          </a:blip>
          <a:stretch>
            <a:fillRect/>
          </a:stretch>
        </p:blipFill>
        <p:spPr>
          <a:xfrm rot="623178">
            <a:off x="3919232" y="2460566"/>
            <a:ext cx="1224138" cy="1531699"/>
          </a:xfrm>
          <a:prstGeom prst="rect">
            <a:avLst/>
          </a:prstGeom>
          <a:ln w="12700">
            <a:miter lim="400000"/>
          </a:ln>
        </p:spPr>
      </p:pic>
      <p:pic>
        <p:nvPicPr>
          <p:cNvPr id="143" name="image16.png"/>
          <p:cNvPicPr/>
          <p:nvPr/>
        </p:nvPicPr>
        <p:blipFill>
          <a:blip r:embed="rId4">
            <a:extLst/>
          </a:blip>
          <a:stretch>
            <a:fillRect/>
          </a:stretch>
        </p:blipFill>
        <p:spPr>
          <a:xfrm rot="623178">
            <a:off x="5422808" y="2432848"/>
            <a:ext cx="1224138" cy="1531698"/>
          </a:xfrm>
          <a:prstGeom prst="rect">
            <a:avLst/>
          </a:prstGeom>
          <a:ln w="12700">
            <a:miter lim="400000"/>
          </a:ln>
        </p:spPr>
      </p:pic>
      <p:pic>
        <p:nvPicPr>
          <p:cNvPr id="144" name="image16.png"/>
          <p:cNvPicPr/>
          <p:nvPr/>
        </p:nvPicPr>
        <p:blipFill>
          <a:blip r:embed="rId4">
            <a:extLst/>
          </a:blip>
          <a:stretch>
            <a:fillRect/>
          </a:stretch>
        </p:blipFill>
        <p:spPr>
          <a:xfrm rot="20444830">
            <a:off x="4971500" y="4204582"/>
            <a:ext cx="1224139" cy="1531699"/>
          </a:xfrm>
          <a:prstGeom prst="rect">
            <a:avLst/>
          </a:prstGeom>
          <a:ln w="12700">
            <a:miter lim="400000"/>
          </a:ln>
        </p:spPr>
      </p:pic>
      <p:pic>
        <p:nvPicPr>
          <p:cNvPr id="145" name="image16.png"/>
          <p:cNvPicPr/>
          <p:nvPr/>
        </p:nvPicPr>
        <p:blipFill>
          <a:blip r:embed="rId4">
            <a:extLst/>
          </a:blip>
          <a:stretch>
            <a:fillRect/>
          </a:stretch>
        </p:blipFill>
        <p:spPr>
          <a:xfrm rot="20758396">
            <a:off x="2949248" y="4155104"/>
            <a:ext cx="1224138" cy="1531699"/>
          </a:xfrm>
          <a:prstGeom prst="rect">
            <a:avLst/>
          </a:prstGeom>
          <a:ln w="12700">
            <a:miter lim="400000"/>
          </a:ln>
        </p:spPr>
      </p:pic>
      <p:sp>
        <p:nvSpPr>
          <p:cNvPr id="146" name="Shape 146"/>
          <p:cNvSpPr/>
          <p:nvPr/>
        </p:nvSpPr>
        <p:spPr>
          <a:xfrm rot="20789306">
            <a:off x="2357028" y="3996047"/>
            <a:ext cx="1277941" cy="3505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solidFill>
                  <a:srgbClr val="854361"/>
                </a:solidFill>
                <a:effectLst>
                  <a:outerShdw sx="100000" sy="100000" kx="0" ky="0" algn="b" rotWithShape="0" blurRad="12700" dist="25400" dir="5400000">
                    <a:srgbClr val="FFFFFF">
                      <a:alpha val="29000"/>
                    </a:srgbClr>
                  </a:outerShdw>
                </a:effectLst>
                <a:latin typeface="微软雅黑"/>
                <a:ea typeface="微软雅黑"/>
                <a:cs typeface="微软雅黑"/>
                <a:sym typeface="微软雅黑"/>
              </a:defRPr>
            </a:lvl1pPr>
          </a:lstStyle>
          <a:p>
            <a:pPr lvl="0">
              <a:defRPr b="0" sz="1800">
                <a:solidFill>
                  <a:srgbClr val="000000"/>
                </a:solidFill>
                <a:effectLst/>
              </a:defRPr>
            </a:pPr>
            <a:r>
              <a:rPr b="1" sz="2000">
                <a:solidFill>
                  <a:srgbClr val="854361"/>
                </a:solidFill>
                <a:effectLst>
                  <a:outerShdw sx="100000" sy="100000" kx="0" ky="0" algn="b" rotWithShape="0" blurRad="12700" dist="25400" dir="5400000">
                    <a:srgbClr val="FFFFFF">
                      <a:alpha val="29000"/>
                    </a:srgbClr>
                  </a:outerShdw>
                </a:effectLst>
              </a:rPr>
              <a:t>控制饮食</a:t>
            </a:r>
          </a:p>
        </p:txBody>
      </p:sp>
      <p:sp>
        <p:nvSpPr>
          <p:cNvPr id="147" name="Shape 147"/>
          <p:cNvSpPr/>
          <p:nvPr/>
        </p:nvSpPr>
        <p:spPr>
          <a:xfrm rot="642276">
            <a:off x="3774918" y="3967531"/>
            <a:ext cx="1281044" cy="3505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solidFill>
                  <a:srgbClr val="854361"/>
                </a:solidFill>
                <a:effectLst>
                  <a:outerShdw sx="100000" sy="100000" kx="0" ky="0" algn="b" rotWithShape="0" blurRad="12700" dist="25400" dir="5400000">
                    <a:srgbClr val="FFFFFF">
                      <a:alpha val="29000"/>
                    </a:srgbClr>
                  </a:outerShdw>
                </a:effectLst>
                <a:latin typeface="微软雅黑"/>
                <a:ea typeface="微软雅黑"/>
                <a:cs typeface="微软雅黑"/>
                <a:sym typeface="微软雅黑"/>
              </a:defRPr>
            </a:lvl1pPr>
          </a:lstStyle>
          <a:p>
            <a:pPr lvl="0">
              <a:defRPr b="0" sz="1800">
                <a:solidFill>
                  <a:srgbClr val="000000"/>
                </a:solidFill>
                <a:effectLst/>
              </a:defRPr>
            </a:pPr>
            <a:r>
              <a:rPr b="1" sz="2000">
                <a:solidFill>
                  <a:srgbClr val="854361"/>
                </a:solidFill>
                <a:effectLst>
                  <a:outerShdw sx="100000" sy="100000" kx="0" ky="0" algn="b" rotWithShape="0" blurRad="12700" dist="25400" dir="5400000">
                    <a:srgbClr val="FFFFFF">
                      <a:alpha val="29000"/>
                    </a:srgbClr>
                  </a:outerShdw>
                </a:effectLst>
              </a:rPr>
              <a:t>减轻体重</a:t>
            </a:r>
          </a:p>
        </p:txBody>
      </p:sp>
      <p:sp>
        <p:nvSpPr>
          <p:cNvPr id="148" name="Shape 148"/>
          <p:cNvSpPr/>
          <p:nvPr/>
        </p:nvSpPr>
        <p:spPr>
          <a:xfrm rot="642276">
            <a:off x="5161444" y="3890436"/>
            <a:ext cx="1360252" cy="3505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solidFill>
                  <a:srgbClr val="854361"/>
                </a:solidFill>
                <a:effectLst>
                  <a:outerShdw sx="100000" sy="100000" kx="0" ky="0" algn="b" rotWithShape="0" blurRad="12700" dist="25400" dir="5400000">
                    <a:srgbClr val="FFFFFF">
                      <a:alpha val="29000"/>
                    </a:srgbClr>
                  </a:outerShdw>
                </a:effectLst>
                <a:latin typeface="微软雅黑"/>
                <a:ea typeface="微软雅黑"/>
                <a:cs typeface="微软雅黑"/>
                <a:sym typeface="微软雅黑"/>
              </a:defRPr>
            </a:lvl1pPr>
          </a:lstStyle>
          <a:p>
            <a:pPr lvl="0">
              <a:defRPr b="0" sz="1800">
                <a:solidFill>
                  <a:srgbClr val="000000"/>
                </a:solidFill>
                <a:effectLst/>
              </a:defRPr>
            </a:pPr>
            <a:r>
              <a:rPr b="1" sz="2000">
                <a:solidFill>
                  <a:srgbClr val="854361"/>
                </a:solidFill>
                <a:effectLst>
                  <a:outerShdw sx="100000" sy="100000" kx="0" ky="0" algn="b" rotWithShape="0" blurRad="12700" dist="25400" dir="5400000">
                    <a:srgbClr val="FFFFFF">
                      <a:alpha val="29000"/>
                    </a:srgbClr>
                  </a:outerShdw>
                </a:effectLst>
              </a:rPr>
              <a:t>戒烟限酒</a:t>
            </a:r>
          </a:p>
        </p:txBody>
      </p:sp>
      <p:sp>
        <p:nvSpPr>
          <p:cNvPr id="149" name="Shape 149"/>
          <p:cNvSpPr/>
          <p:nvPr/>
        </p:nvSpPr>
        <p:spPr>
          <a:xfrm rot="20789306">
            <a:off x="3148903" y="5612946"/>
            <a:ext cx="1786835" cy="3505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solidFill>
                  <a:srgbClr val="854361"/>
                </a:solidFill>
                <a:effectLst>
                  <a:outerShdw sx="100000" sy="100000" kx="0" ky="0" algn="b" rotWithShape="0" blurRad="12700" dist="25400" dir="5400000">
                    <a:srgbClr val="FFFFFF">
                      <a:alpha val="29000"/>
                    </a:srgbClr>
                  </a:outerShdw>
                </a:effectLst>
                <a:latin typeface="微软雅黑"/>
                <a:ea typeface="微软雅黑"/>
                <a:cs typeface="微软雅黑"/>
                <a:sym typeface="微软雅黑"/>
              </a:defRPr>
            </a:lvl1pPr>
          </a:lstStyle>
          <a:p>
            <a:pPr lvl="0">
              <a:defRPr b="0" sz="1800">
                <a:solidFill>
                  <a:srgbClr val="000000"/>
                </a:solidFill>
                <a:effectLst/>
              </a:defRPr>
            </a:pPr>
            <a:r>
              <a:rPr b="1" sz="2000">
                <a:solidFill>
                  <a:srgbClr val="854361"/>
                </a:solidFill>
                <a:effectLst>
                  <a:outerShdw sx="100000" sy="100000" kx="0" ky="0" algn="b" rotWithShape="0" blurRad="12700" dist="25400" dir="5400000">
                    <a:srgbClr val="FFFFFF">
                      <a:alpha val="29000"/>
                    </a:srgbClr>
                  </a:outerShdw>
                </a:effectLst>
              </a:rPr>
              <a:t>加强体育锻炼</a:t>
            </a:r>
          </a:p>
        </p:txBody>
      </p:sp>
      <p:sp>
        <p:nvSpPr>
          <p:cNvPr id="150" name="Shape 150"/>
          <p:cNvSpPr/>
          <p:nvPr/>
        </p:nvSpPr>
        <p:spPr>
          <a:xfrm rot="20789306">
            <a:off x="5310093" y="5637398"/>
            <a:ext cx="1381397" cy="3505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solidFill>
                  <a:srgbClr val="854361"/>
                </a:solidFill>
                <a:effectLst>
                  <a:outerShdw sx="100000" sy="100000" kx="0" ky="0" algn="b" rotWithShape="0" blurRad="12700" dist="25400" dir="5400000">
                    <a:srgbClr val="FFFFFF">
                      <a:alpha val="29000"/>
                    </a:srgbClr>
                  </a:outerShdw>
                </a:effectLst>
                <a:latin typeface="微软雅黑"/>
                <a:ea typeface="微软雅黑"/>
                <a:cs typeface="微软雅黑"/>
                <a:sym typeface="微软雅黑"/>
              </a:defRPr>
            </a:lvl1pPr>
          </a:lstStyle>
          <a:p>
            <a:pPr lvl="0">
              <a:defRPr b="0" sz="1800">
                <a:solidFill>
                  <a:srgbClr val="000000"/>
                </a:solidFill>
                <a:effectLst/>
              </a:defRPr>
            </a:pPr>
            <a:r>
              <a:rPr b="1" sz="2000">
                <a:solidFill>
                  <a:srgbClr val="854361"/>
                </a:solidFill>
                <a:effectLst>
                  <a:outerShdw sx="100000" sy="100000" kx="0" ky="0" algn="b" rotWithShape="0" blurRad="12700" dist="25400" dir="5400000">
                    <a:srgbClr val="FFFFFF">
                      <a:alpha val="29000"/>
                    </a:srgbClr>
                  </a:outerShdw>
                </a:effectLst>
              </a:rPr>
              <a:t>放松身心</a:t>
            </a:r>
          </a:p>
        </p:txBody>
      </p:sp>
      <p:sp>
        <p:nvSpPr>
          <p:cNvPr id="151" name="Shape 151"/>
          <p:cNvSpPr/>
          <p:nvPr/>
        </p:nvSpPr>
        <p:spPr>
          <a:xfrm>
            <a:off x="1196462" y="1120647"/>
            <a:ext cx="6428745" cy="5968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4000">
                <a:solidFill>
                  <a:srgbClr val="854361"/>
                </a:solidFill>
                <a:latin typeface="微软雅黑"/>
                <a:ea typeface="微软雅黑"/>
                <a:cs typeface="微软雅黑"/>
                <a:sym typeface="微软雅黑"/>
              </a:defRPr>
            </a:lvl1pPr>
          </a:lstStyle>
          <a:p>
            <a:pPr lvl="0">
              <a:defRPr b="0" sz="1800">
                <a:solidFill>
                  <a:srgbClr val="000000"/>
                </a:solidFill>
              </a:defRPr>
            </a:pPr>
            <a:r>
              <a:rPr b="1" sz="4000">
                <a:solidFill>
                  <a:srgbClr val="854361"/>
                </a:solidFill>
              </a:rPr>
              <a:t>降低血脂</a:t>
            </a:r>
          </a:p>
        </p:txBody>
      </p:sp>
      <p:sp>
        <p:nvSpPr>
          <p:cNvPr id="152" name="Shape 152"/>
          <p:cNvSpPr/>
          <p:nvPr>
            <p:ph type="title"/>
          </p:nvPr>
        </p:nvSpPr>
        <p:spPr>
          <a:xfrm>
            <a:off x="-1" y="-1"/>
            <a:ext cx="9144001" cy="1052738"/>
          </a:xfrm>
          <a:prstGeom prst="rect">
            <a:avLst/>
          </a:prstGeom>
        </p:spPr>
        <p:txBody>
          <a:bodyPr/>
          <a:lstStyle/>
          <a:p>
            <a:pPr lvl="0" defTabSz="740662">
              <a:defRPr b="0" sz="1800">
                <a:solidFill>
                  <a:srgbClr val="000000"/>
                </a:solidFill>
              </a:defRPr>
            </a:pPr>
            <a:br/>
            <a:r>
              <a:rPr b="1" sz="2100">
                <a:solidFill>
                  <a:srgbClr val="FFFFFF"/>
                </a:solidFill>
                <a:latin typeface="微软雅黑"/>
                <a:ea typeface="微软雅黑"/>
                <a:cs typeface="微软雅黑"/>
                <a:sym typeface="微软雅黑"/>
              </a:rPr>
              <a:t>肾病患者应遵循哪些健康的生活方式？</a:t>
            </a:r>
            <a:br>
              <a:rPr b="1" sz="2100">
                <a:solidFill>
                  <a:srgbClr val="FFFFFF"/>
                </a:solidFill>
                <a:latin typeface="微软雅黑"/>
                <a:ea typeface="微软雅黑"/>
                <a:cs typeface="微软雅黑"/>
                <a:sym typeface="微软雅黑"/>
              </a:rPr>
            </a:br>
          </a:p>
        </p:txBody>
      </p:sp>
      <p:pic>
        <p:nvPicPr>
          <p:cNvPr id="153" name="image7.jpeg" descr="F:\图片库\9124-120216143I745.jpg"/>
          <p:cNvPicPr/>
          <p:nvPr/>
        </p:nvPicPr>
        <p:blipFill>
          <a:blip r:embed="rId5">
            <a:extLst/>
          </a:blip>
          <a:stretch>
            <a:fillRect/>
          </a:stretch>
        </p:blipFill>
        <p:spPr>
          <a:xfrm rot="20746432">
            <a:off x="2222245" y="2832879"/>
            <a:ext cx="1176494" cy="787075"/>
          </a:xfrm>
          <a:prstGeom prst="rect">
            <a:avLst/>
          </a:prstGeom>
          <a:ln w="12700">
            <a:miter lim="400000"/>
          </a:ln>
        </p:spPr>
      </p:pic>
      <p:pic>
        <p:nvPicPr>
          <p:cNvPr id="154" name="image17.png"/>
          <p:cNvPicPr/>
          <p:nvPr/>
        </p:nvPicPr>
        <p:blipFill>
          <a:blip r:embed="rId6">
            <a:extLst/>
          </a:blip>
          <a:stretch>
            <a:fillRect/>
          </a:stretch>
        </p:blipFill>
        <p:spPr>
          <a:xfrm rot="628293">
            <a:off x="4077915" y="2718989"/>
            <a:ext cx="855571" cy="1181002"/>
          </a:xfrm>
          <a:prstGeom prst="rect">
            <a:avLst/>
          </a:prstGeom>
          <a:ln w="12700">
            <a:miter lim="400000"/>
          </a:ln>
        </p:spPr>
      </p:pic>
      <p:pic>
        <p:nvPicPr>
          <p:cNvPr id="155" name="image8.jpeg" descr="F:\图片库\10053115204950 (1).jpg"/>
          <p:cNvPicPr/>
          <p:nvPr/>
        </p:nvPicPr>
        <p:blipFill>
          <a:blip r:embed="rId7">
            <a:extLst/>
          </a:blip>
          <a:stretch>
            <a:fillRect/>
          </a:stretch>
        </p:blipFill>
        <p:spPr>
          <a:xfrm rot="596736">
            <a:off x="5518896" y="2824359"/>
            <a:ext cx="1031962" cy="1009376"/>
          </a:xfrm>
          <a:prstGeom prst="rect">
            <a:avLst/>
          </a:prstGeom>
          <a:ln w="12700">
            <a:miter lim="400000"/>
          </a:ln>
        </p:spPr>
      </p:pic>
      <p:pic>
        <p:nvPicPr>
          <p:cNvPr id="156" name="image9.jpeg" descr="F:\图片库\zjln2009100900008v01b002.jpg"/>
          <p:cNvPicPr/>
          <p:nvPr/>
        </p:nvPicPr>
        <p:blipFill>
          <a:blip r:embed="rId8">
            <a:extLst/>
          </a:blip>
          <a:stretch>
            <a:fillRect/>
          </a:stretch>
        </p:blipFill>
        <p:spPr>
          <a:xfrm rot="20726856">
            <a:off x="3031867" y="4395989"/>
            <a:ext cx="1143002" cy="1200152"/>
          </a:xfrm>
          <a:prstGeom prst="rect">
            <a:avLst/>
          </a:prstGeom>
          <a:ln w="12700">
            <a:miter lim="400000"/>
          </a:ln>
        </p:spPr>
      </p:pic>
      <p:pic>
        <p:nvPicPr>
          <p:cNvPr id="157" name="image18.png"/>
          <p:cNvPicPr/>
          <p:nvPr/>
        </p:nvPicPr>
        <p:blipFill>
          <a:blip r:embed="rId9">
            <a:extLst/>
          </a:blip>
          <a:stretch>
            <a:fillRect/>
          </a:stretch>
        </p:blipFill>
        <p:spPr>
          <a:xfrm rot="20402336">
            <a:off x="5000618" y="4511268"/>
            <a:ext cx="1165903" cy="969593"/>
          </a:xfrm>
          <a:prstGeom prst="rect">
            <a:avLst/>
          </a:prstGeom>
          <a:ln w="12700">
            <a:miter lim="400000"/>
          </a:ln>
        </p:spPr>
      </p:pic>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